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14"/>
    <p:restoredTop sz="96208"/>
  </p:normalViewPr>
  <p:slideViewPr>
    <p:cSldViewPr snapToGrid="0" snapToObjects="1" showGuides="1">
      <p:cViewPr varScale="1">
        <p:scale>
          <a:sx n="83" d="100"/>
          <a:sy n="83" d="100"/>
        </p:scale>
        <p:origin x="232" y="984"/>
      </p:cViewPr>
      <p:guideLst>
        <p:guide orient="horz" pos="411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Volumes\ARINATOSHIB\006--PROJECT%20FREELANCE\RRJ\ADB%20Journal\Survey\Survey%20Ojol%20Users%20(Responses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Volumes\ARINATOSHIB\006--PROJECT%20FREELANCE\RRJ\ADB%20Journal\Survey\Survey%20Ojol%20Users%20(Responses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972550175583688E-2"/>
          <c:y val="7.4910785383549117E-2"/>
          <c:w val="0.87349987822534036"/>
          <c:h val="0.718082151591593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 Ojol User'!$B$30</c:f>
              <c:strCache>
                <c:ptCount val="1"/>
                <c:pt idx="0">
                  <c:v>0-3 times per week</c:v>
                </c:pt>
              </c:strCache>
            </c:strRef>
          </c:tx>
          <c:spPr>
            <a:solidFill>
              <a:schemeClr val="accent4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Ojol User'!$E$29:$F$29</c:f>
              <c:strCache>
                <c:ptCount val="2"/>
                <c:pt idx="0">
                  <c:v>Before Pandemic</c:v>
                </c:pt>
                <c:pt idx="1">
                  <c:v>March - Aug 2020</c:v>
                </c:pt>
              </c:strCache>
            </c:strRef>
          </c:cat>
          <c:val>
            <c:numRef>
              <c:f>'Chart Ojol User'!$E$30:$F$30</c:f>
              <c:numCache>
                <c:formatCode>0.00</c:formatCode>
                <c:ptCount val="2"/>
                <c:pt idx="0">
                  <c:v>33.82352941176471</c:v>
                </c:pt>
                <c:pt idx="1">
                  <c:v>88.235294117647058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D2-A149-850C-FC86B00103A5}"/>
            </c:ext>
          </c:extLst>
        </c:ser>
        <c:ser>
          <c:idx val="1"/>
          <c:order val="1"/>
          <c:tx>
            <c:strRef>
              <c:f>'Chart Ojol User'!$B$31</c:f>
              <c:strCache>
                <c:ptCount val="1"/>
                <c:pt idx="0">
                  <c:v>4-7 times per week</c:v>
                </c:pt>
              </c:strCache>
            </c:strRef>
          </c:tx>
          <c:spPr>
            <a:solidFill>
              <a:schemeClr val="accent4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Ojol User'!$E$29:$F$29</c:f>
              <c:strCache>
                <c:ptCount val="2"/>
                <c:pt idx="0">
                  <c:v>Before Pandemic</c:v>
                </c:pt>
                <c:pt idx="1">
                  <c:v>March - Aug 2020</c:v>
                </c:pt>
              </c:strCache>
            </c:strRef>
          </c:cat>
          <c:val>
            <c:numRef>
              <c:f>'Chart Ojol User'!$E$31:$F$31</c:f>
              <c:numCache>
                <c:formatCode>0.00</c:formatCode>
                <c:ptCount val="2"/>
                <c:pt idx="0">
                  <c:v>26.47058823529412</c:v>
                </c:pt>
                <c:pt idx="1">
                  <c:v>4.4117647058823533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D2-A149-850C-FC86B00103A5}"/>
            </c:ext>
          </c:extLst>
        </c:ser>
        <c:ser>
          <c:idx val="2"/>
          <c:order val="2"/>
          <c:tx>
            <c:strRef>
              <c:f>'Chart Ojol User'!$B$32</c:f>
              <c:strCache>
                <c:ptCount val="1"/>
                <c:pt idx="0">
                  <c:v>8-14 times per week</c:v>
                </c:pt>
              </c:strCache>
            </c:strRef>
          </c:tx>
          <c:spPr>
            <a:solidFill>
              <a:schemeClr val="accent4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Ojol User'!$E$29:$F$29</c:f>
              <c:strCache>
                <c:ptCount val="2"/>
                <c:pt idx="0">
                  <c:v>Before Pandemic</c:v>
                </c:pt>
                <c:pt idx="1">
                  <c:v>March - Aug 2020</c:v>
                </c:pt>
              </c:strCache>
            </c:strRef>
          </c:cat>
          <c:val>
            <c:numRef>
              <c:f>'Chart Ojol User'!$E$32:$F$32</c:f>
              <c:numCache>
                <c:formatCode>0.00</c:formatCode>
                <c:ptCount val="2"/>
                <c:pt idx="0">
                  <c:v>29.411764705882355</c:v>
                </c:pt>
                <c:pt idx="1">
                  <c:v>5.8823529411764701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D2-A149-850C-FC86B00103A5}"/>
            </c:ext>
          </c:extLst>
        </c:ser>
        <c:ser>
          <c:idx val="3"/>
          <c:order val="3"/>
          <c:tx>
            <c:strRef>
              <c:f>'Chart Ojol User'!$B$33</c:f>
              <c:strCache>
                <c:ptCount val="1"/>
                <c:pt idx="0">
                  <c:v>&gt; 14 times per week</c:v>
                </c:pt>
              </c:strCache>
            </c:strRef>
          </c:tx>
          <c:spPr>
            <a:solidFill>
              <a:schemeClr val="accent4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Ojol User'!$E$29:$F$29</c:f>
              <c:strCache>
                <c:ptCount val="2"/>
                <c:pt idx="0">
                  <c:v>Before Pandemic</c:v>
                </c:pt>
                <c:pt idx="1">
                  <c:v>March - Aug 2020</c:v>
                </c:pt>
              </c:strCache>
            </c:strRef>
          </c:cat>
          <c:val>
            <c:numRef>
              <c:f>'Chart Ojol User'!$E$33:$F$33</c:f>
              <c:numCache>
                <c:formatCode>0.00</c:formatCode>
                <c:ptCount val="2"/>
                <c:pt idx="0">
                  <c:v>10.294117647058822</c:v>
                </c:pt>
                <c:pt idx="1">
                  <c:v>1.4705882352941175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D2-A149-850C-FC86B00103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8064384"/>
        <c:axId val="68065920"/>
      </c:barChart>
      <c:catAx>
        <c:axId val="6806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065920"/>
        <c:crosses val="autoZero"/>
        <c:auto val="1"/>
        <c:lblAlgn val="ctr"/>
        <c:lblOffset val="100"/>
        <c:noMultiLvlLbl val="0"/>
      </c:catAx>
      <c:valAx>
        <c:axId val="6806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06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601761250093185"/>
          <c:w val="1"/>
          <c:h val="6.3982387499068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972550175583688E-2"/>
          <c:y val="9.1571970193553121E-2"/>
          <c:w val="0.87349987822534036"/>
          <c:h val="0.656291159283848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 Ojol User'!$B$30</c:f>
              <c:strCache>
                <c:ptCount val="1"/>
                <c:pt idx="0">
                  <c:v>0-3 times per week</c:v>
                </c:pt>
              </c:strCache>
            </c:strRef>
          </c:tx>
          <c:spPr>
            <a:solidFill>
              <a:schemeClr val="accent4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Ojol User'!$E$37:$F$37</c:f>
              <c:strCache>
                <c:ptCount val="2"/>
                <c:pt idx="0">
                  <c:v>Before Pandemic</c:v>
                </c:pt>
                <c:pt idx="1">
                  <c:v>March - Aug 2020</c:v>
                </c:pt>
              </c:strCache>
            </c:strRef>
          </c:cat>
          <c:val>
            <c:numRef>
              <c:f>'Chart Ojol User'!$E$38:$F$38</c:f>
              <c:numCache>
                <c:formatCode>0.00</c:formatCode>
                <c:ptCount val="2"/>
                <c:pt idx="0">
                  <c:v>64.705882352941174</c:v>
                </c:pt>
                <c:pt idx="1">
                  <c:v>55.882352941176471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17-0E4A-927B-296038C878B6}"/>
            </c:ext>
          </c:extLst>
        </c:ser>
        <c:ser>
          <c:idx val="1"/>
          <c:order val="1"/>
          <c:tx>
            <c:strRef>
              <c:f>'Chart Ojol User'!$B$31</c:f>
              <c:strCache>
                <c:ptCount val="1"/>
                <c:pt idx="0">
                  <c:v>4-7 times per week</c:v>
                </c:pt>
              </c:strCache>
            </c:strRef>
          </c:tx>
          <c:spPr>
            <a:solidFill>
              <a:schemeClr val="accent4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Ojol User'!$E$37:$F$37</c:f>
              <c:strCache>
                <c:ptCount val="2"/>
                <c:pt idx="0">
                  <c:v>Before Pandemic</c:v>
                </c:pt>
                <c:pt idx="1">
                  <c:v>March - Aug 2020</c:v>
                </c:pt>
              </c:strCache>
            </c:strRef>
          </c:cat>
          <c:val>
            <c:numRef>
              <c:f>'Chart Ojol User'!$E$39:$F$39</c:f>
              <c:numCache>
                <c:formatCode>0.00</c:formatCode>
                <c:ptCount val="2"/>
                <c:pt idx="0">
                  <c:v>19.117647058823529</c:v>
                </c:pt>
                <c:pt idx="1">
                  <c:v>33.82352941176471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17-0E4A-927B-296038C878B6}"/>
            </c:ext>
          </c:extLst>
        </c:ser>
        <c:ser>
          <c:idx val="2"/>
          <c:order val="2"/>
          <c:tx>
            <c:strRef>
              <c:f>'Chart Ojol User'!$B$32</c:f>
              <c:strCache>
                <c:ptCount val="1"/>
                <c:pt idx="0">
                  <c:v>8-14 times per week</c:v>
                </c:pt>
              </c:strCache>
            </c:strRef>
          </c:tx>
          <c:spPr>
            <a:solidFill>
              <a:schemeClr val="accent4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Ojol User'!$E$37:$F$37</c:f>
              <c:strCache>
                <c:ptCount val="2"/>
                <c:pt idx="0">
                  <c:v>Before Pandemic</c:v>
                </c:pt>
                <c:pt idx="1">
                  <c:v>March - Aug 2020</c:v>
                </c:pt>
              </c:strCache>
            </c:strRef>
          </c:cat>
          <c:val>
            <c:numRef>
              <c:f>'Chart Ojol User'!$E$40:$F$40</c:f>
              <c:numCache>
                <c:formatCode>0.00</c:formatCode>
                <c:ptCount val="2"/>
                <c:pt idx="0">
                  <c:v>10.294117647058822</c:v>
                </c:pt>
                <c:pt idx="1">
                  <c:v>7.3529411764705888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17-0E4A-927B-296038C878B6}"/>
            </c:ext>
          </c:extLst>
        </c:ser>
        <c:ser>
          <c:idx val="3"/>
          <c:order val="3"/>
          <c:tx>
            <c:strRef>
              <c:f>'Chart Ojol User'!$B$33</c:f>
              <c:strCache>
                <c:ptCount val="1"/>
                <c:pt idx="0">
                  <c:v>&gt; 14 times per week</c:v>
                </c:pt>
              </c:strCache>
            </c:strRef>
          </c:tx>
          <c:spPr>
            <a:solidFill>
              <a:schemeClr val="accent4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Ojol User'!$E$37:$F$37</c:f>
              <c:strCache>
                <c:ptCount val="2"/>
                <c:pt idx="0">
                  <c:v>Before Pandemic</c:v>
                </c:pt>
                <c:pt idx="1">
                  <c:v>March - Aug 2020</c:v>
                </c:pt>
              </c:strCache>
            </c:strRef>
          </c:cat>
          <c:val>
            <c:numRef>
              <c:f>'Chart Ojol User'!$E$41:$F$41</c:f>
              <c:numCache>
                <c:formatCode>0.00</c:formatCode>
                <c:ptCount val="2"/>
                <c:pt idx="0">
                  <c:v>5.8823529411764701</c:v>
                </c:pt>
                <c:pt idx="1">
                  <c:v>2.9411764705882351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17-0E4A-927B-296038C878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378880"/>
        <c:axId val="78380416"/>
      </c:barChart>
      <c:catAx>
        <c:axId val="7837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380416"/>
        <c:crosses val="autoZero"/>
        <c:auto val="1"/>
        <c:lblAlgn val="ctr"/>
        <c:lblOffset val="100"/>
        <c:noMultiLvlLbl val="0"/>
      </c:catAx>
      <c:valAx>
        <c:axId val="7838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37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12402925874474"/>
          <c:w val="1"/>
          <c:h val="0.118759699212079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58448-2D98-C344-B545-64236576C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633287-FD6F-5847-85DB-16F3113CA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326AE-C325-9F45-8994-41901537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B6C1C-18F4-FF49-91A9-E621358D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A6F81-721B-9143-8571-484A798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A18E9-714A-8746-AEB6-AD71ABE0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A08F3-BF20-4A4D-AD39-DDF749E0B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58341-C936-E74D-9D05-88152B24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CAEF8-157A-484D-87EA-FA96EEA4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3790B-A0E3-9547-AAD3-C3F407DC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3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477BE-5D95-F845-BEC2-20CAEEF10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AB50B-F797-CE4C-84D0-6F164867A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9080B-BFCB-2F41-8D44-C1380BC3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E1243-AD8E-2040-869A-DA2C2A00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C84A-CCF9-5241-8044-77B4A7E6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52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6017-F42B-8F42-9559-C43C27539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1948-FCCC-3B41-A25D-30B149F37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5D149-4A95-F349-8C1C-D24980DE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2CB17-4D77-564C-BA86-AE134450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7FD6B-C26D-5A4C-8FF3-8B3A2E44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4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32EEA-A586-5E4C-B729-586FDE668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71943-B1CD-2248-8249-1DCB46084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1C5B7-515D-5A4D-8EBD-4B2B0D18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FCCB3-2390-C44A-9EE3-DE048463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9C6F2-E693-2A48-8CC4-5F5AF879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7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C1033-7B82-E34D-9B30-4A58ADE4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43900-3905-F145-8C7E-B4DCEF7A1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E67EB-6804-644E-B324-AA7CC3E2A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5BF47-359D-9C4E-8491-9044761B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4398F-58BA-3C4B-B5A8-5007EF32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89DCF-1750-3341-8C60-CF2F416B0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1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EEE2-7F24-E640-9AAC-B79C43E1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72BF-A6D0-C24F-91F7-141B40AC9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C69F1-18F2-CE49-A625-BA68E817A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F3A1E-D327-8046-965A-6D5B26A67D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A925A-3720-4A4D-92EA-69CA4CDB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22D688-B65E-9241-ABE3-5D3E6A1A1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56B2DC-CF88-8645-8B65-E5426843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496D2-5A5F-F94E-B87E-B88E2623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D80CA-2453-AB42-A27E-6CBA853F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37C71-A445-E74D-B426-15287524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E20C41-B8C9-1C43-9298-B51DA889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3F621-78CD-8649-BF84-47734E2D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0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BE0C2-0DAE-684F-B312-F042044DE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23814-B977-1747-BD04-79A440D1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AB3E-5428-404F-8F38-2031AFAB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7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E46B2-D3FE-B644-AB61-AB58687B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4975F-55A1-AB44-8930-F4B0441C1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D9495-03C0-0940-B9C4-5265E5484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0D83B-353A-3A49-B280-D0260747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A990F-DA49-C945-8909-064C33BD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E2B2F-030B-7646-9010-30775521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5795-28E1-8E4F-82A2-EF50C0F5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63EF1-0DDA-5B4F-9664-2BCE1BDE7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99DE6-975E-554B-97C6-5953F7980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0EA54-A88B-6446-8906-E9FBB99A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53113-B832-A540-8A92-8DF3C044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5EA1C-5DE6-884E-BB34-3E17C078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1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7F60B-991B-FF46-89CB-EF729D6A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834C1-C334-2240-AD57-DEF60896A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EC951-4D7C-FC47-B46B-6B6450284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2B2B-91BB-544B-8BC3-F3B14AB1F1B0}" type="datetimeFigureOut">
              <a:rPr lang="en-US" smtClean="0"/>
              <a:t>8/28/21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603A4-83B3-944B-A57D-B647F351B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C3A15-3537-FB4C-81DE-171745ADA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21EC9-5C8D-624D-97BB-A797193E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0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chart" Target="../charts/chart1.xml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1654FDFB-C4F5-6B49-99F0-54751D438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"/>
            <a:ext cx="12192000" cy="68542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28C3E9-5340-4B4B-ACDB-DE5E61E1DF75}"/>
              </a:ext>
            </a:extLst>
          </p:cNvPr>
          <p:cNvSpPr txBox="1">
            <a:spLocks/>
          </p:cNvSpPr>
          <p:nvPr/>
        </p:nvSpPr>
        <p:spPr>
          <a:xfrm>
            <a:off x="2220028" y="3526970"/>
            <a:ext cx="8320268" cy="111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solidFill>
                  <a:srgbClr val="751D15"/>
                </a:solidFill>
                <a:latin typeface="Aileron"/>
                <a:cs typeface="Aileron"/>
              </a:rPr>
              <a:t>@</a:t>
            </a:r>
            <a:r>
              <a:rPr lang="en-US" sz="1600" dirty="0" err="1">
                <a:solidFill>
                  <a:srgbClr val="751D15"/>
                </a:solidFill>
                <a:latin typeface="Aileron"/>
                <a:cs typeface="Aileron"/>
              </a:rPr>
              <a:t>rameramejakarta</a:t>
            </a:r>
            <a:r>
              <a:rPr lang="en-US" sz="1600" dirty="0">
                <a:solidFill>
                  <a:srgbClr val="751D15"/>
                </a:solidFill>
                <a:latin typeface="Aileron"/>
                <a:cs typeface="Aileron"/>
              </a:rPr>
              <a:t>  </a:t>
            </a:r>
            <a:r>
              <a:rPr lang="en-US" sz="1600" dirty="0">
                <a:latin typeface="Aileron"/>
                <a:cs typeface="Aileron"/>
              </a:rPr>
              <a:t>|  18 </a:t>
            </a:r>
            <a:r>
              <a:rPr lang="en-US" sz="1600" dirty="0" err="1">
                <a:latin typeface="Aileron"/>
                <a:cs typeface="Aileron"/>
              </a:rPr>
              <a:t>Agustus</a:t>
            </a:r>
            <a:r>
              <a:rPr lang="en-US" sz="1600" dirty="0">
                <a:latin typeface="Aileron"/>
                <a:cs typeface="Aileron"/>
              </a:rPr>
              <a:t> 2021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75B4A1-51A5-6A42-9F4D-C09EF91803C5}"/>
              </a:ext>
            </a:extLst>
          </p:cNvPr>
          <p:cNvCxnSpPr>
            <a:cxnSpLocks/>
          </p:cNvCxnSpPr>
          <p:nvPr/>
        </p:nvCxnSpPr>
        <p:spPr>
          <a:xfrm>
            <a:off x="2317015" y="3860714"/>
            <a:ext cx="7484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2F9B52-2EA1-A94D-9068-B94DFB5B87A3}"/>
              </a:ext>
            </a:extLst>
          </p:cNvPr>
          <p:cNvSpPr txBox="1"/>
          <p:nvPr/>
        </p:nvSpPr>
        <p:spPr>
          <a:xfrm>
            <a:off x="9630471" y="6561769"/>
            <a:ext cx="2472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>
                <a:latin typeface="Aileron"/>
                <a:cs typeface="Aileron"/>
              </a:rPr>
              <a:t>Ilustrasi</a:t>
            </a:r>
            <a:r>
              <a:rPr lang="en-US" sz="900" i="1" dirty="0">
                <a:latin typeface="Aileron"/>
                <a:cs typeface="Aileron"/>
              </a:rPr>
              <a:t>: Jonathan </a:t>
            </a:r>
            <a:r>
              <a:rPr lang="en-US" sz="900" i="1" dirty="0" err="1">
                <a:latin typeface="Aileron"/>
                <a:cs typeface="Aileron"/>
              </a:rPr>
              <a:t>Hagard</a:t>
            </a:r>
            <a:r>
              <a:rPr lang="en-US" sz="900" i="1" dirty="0">
                <a:latin typeface="Aileron"/>
                <a:cs typeface="Aileron"/>
              </a:rPr>
              <a:t> / </a:t>
            </a:r>
            <a:r>
              <a:rPr lang="en-US" sz="900" i="1" dirty="0" err="1">
                <a:latin typeface="Aileron"/>
                <a:cs typeface="Aileron"/>
              </a:rPr>
              <a:t>Rame</a:t>
            </a:r>
            <a:r>
              <a:rPr lang="en-US" sz="900" i="1" dirty="0">
                <a:latin typeface="Aileron"/>
                <a:cs typeface="Aileron"/>
              </a:rPr>
              <a:t> </a:t>
            </a:r>
            <a:r>
              <a:rPr lang="en-US" sz="900" i="1" dirty="0" err="1">
                <a:latin typeface="Aileron"/>
                <a:cs typeface="Aileron"/>
              </a:rPr>
              <a:t>Rame</a:t>
            </a:r>
            <a:r>
              <a:rPr lang="en-US" sz="900" i="1" dirty="0">
                <a:latin typeface="Aileron"/>
                <a:cs typeface="Aileron"/>
              </a:rPr>
              <a:t> Jakarta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BAF13B2-3598-0B46-B614-EEA650065FEA}"/>
              </a:ext>
            </a:extLst>
          </p:cNvPr>
          <p:cNvSpPr txBox="1">
            <a:spLocks/>
          </p:cNvSpPr>
          <p:nvPr/>
        </p:nvSpPr>
        <p:spPr>
          <a:xfrm>
            <a:off x="2220028" y="2524901"/>
            <a:ext cx="8320268" cy="140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Urban Transport Discussion #22:</a:t>
            </a:r>
            <a:endParaRPr lang="en-US" sz="2900" dirty="0">
              <a:latin typeface="Aileron Heavy"/>
              <a:cs typeface="Aileron Heavy"/>
            </a:endParaRPr>
          </a:p>
          <a:p>
            <a:pPr algn="l"/>
            <a:r>
              <a:rPr lang="en-US" sz="3600" b="1" dirty="0" err="1">
                <a:latin typeface="Aileron Heavy"/>
                <a:cs typeface="Aileron Heavy"/>
              </a:rPr>
              <a:t>Mobilitas</a:t>
            </a:r>
            <a:r>
              <a:rPr lang="en-US" sz="3600" b="1" dirty="0">
                <a:latin typeface="Aileron Heavy"/>
                <a:cs typeface="Aileron Heavy"/>
              </a:rPr>
              <a:t> </a:t>
            </a:r>
            <a:r>
              <a:rPr lang="en-US" sz="3600" b="1" dirty="0" err="1">
                <a:latin typeface="Aileron Heavy"/>
                <a:cs typeface="Aileron Heavy"/>
              </a:rPr>
              <a:t>Sektor</a:t>
            </a:r>
            <a:r>
              <a:rPr lang="en-US" sz="3600" b="1" dirty="0">
                <a:latin typeface="Aileron Heavy"/>
                <a:cs typeface="Aileron Heavy"/>
              </a:rPr>
              <a:t> Informal di Masa PPKM</a:t>
            </a:r>
          </a:p>
        </p:txBody>
      </p:sp>
    </p:spTree>
    <p:extLst>
      <p:ext uri="{BB962C8B-B14F-4D97-AF65-F5344CB8AC3E}">
        <p14:creationId xmlns:p14="http://schemas.microsoft.com/office/powerpoint/2010/main" val="4018003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7FEC-AC2C-FA48-B792-4773D1B61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4454A-1B28-5345-8604-689630FC02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AFFF9-909D-BF4D-B9C8-A5F21806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5E5116-E51D-B64A-9EFD-453BE37E9EA3}"/>
              </a:ext>
            </a:extLst>
          </p:cNvPr>
          <p:cNvSpPr txBox="1">
            <a:spLocks/>
          </p:cNvSpPr>
          <p:nvPr/>
        </p:nvSpPr>
        <p:spPr>
          <a:xfrm>
            <a:off x="2260399" y="1853151"/>
            <a:ext cx="3835601" cy="855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Kendala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dan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tantangan</a:t>
            </a:r>
            <a:endParaRPr lang="en-US" sz="2400" dirty="0">
              <a:solidFill>
                <a:srgbClr val="740D15"/>
              </a:solidFill>
              <a:latin typeface="Aileron"/>
              <a:cs typeface="Aileron"/>
            </a:endParaRPr>
          </a:p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bagi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pelaku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usaha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informal: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17E8E-1056-7B4E-86A8-362DDE3C59EF}"/>
              </a:ext>
            </a:extLst>
          </p:cNvPr>
          <p:cNvSpPr txBox="1">
            <a:spLocks/>
          </p:cNvSpPr>
          <p:nvPr/>
        </p:nvSpPr>
        <p:spPr>
          <a:xfrm>
            <a:off x="2260398" y="2655941"/>
            <a:ext cx="3915090" cy="14748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363" indent="-268288" algn="l">
              <a:buFont typeface="Arial" panose="020B0604020202020204" pitchFamily="34" charset="0"/>
              <a:buChar char="•"/>
              <a:tabLst>
                <a:tab pos="1631950" algn="l"/>
              </a:tabLst>
            </a:pPr>
            <a:r>
              <a:rPr lang="en-US" sz="1800" dirty="0">
                <a:latin typeface="Aileron"/>
                <a:cs typeface="Aileron"/>
              </a:rPr>
              <a:t>Pola </a:t>
            </a:r>
            <a:r>
              <a:rPr lang="en-US" sz="1800" dirty="0" err="1">
                <a:latin typeface="Aileron"/>
                <a:cs typeface="Aileron"/>
              </a:rPr>
              <a:t>mobilitas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masyarakat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berubah</a:t>
            </a:r>
            <a:endParaRPr lang="en-US" sz="1800" dirty="0">
              <a:latin typeface="Aileron"/>
              <a:cs typeface="Aileron"/>
            </a:endParaRPr>
          </a:p>
          <a:p>
            <a:pPr marL="360363" indent="-268288" algn="l">
              <a:buFont typeface="Arial" panose="020B0604020202020204" pitchFamily="34" charset="0"/>
              <a:buChar char="•"/>
              <a:tabLst>
                <a:tab pos="1631950" algn="l"/>
              </a:tabLst>
            </a:pPr>
            <a:r>
              <a:rPr lang="en-US" sz="1800" dirty="0" err="1">
                <a:latin typeface="Aileron"/>
                <a:cs typeface="Aileron"/>
              </a:rPr>
              <a:t>Pendapatan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masyarakat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berkurang</a:t>
            </a:r>
            <a:endParaRPr lang="en-US" sz="1800" dirty="0">
              <a:latin typeface="Aileron"/>
              <a:cs typeface="Aileron"/>
            </a:endParaRPr>
          </a:p>
          <a:p>
            <a:pPr marL="360363" indent="-268288" algn="l">
              <a:buFont typeface="Arial" panose="020B0604020202020204" pitchFamily="34" charset="0"/>
              <a:buChar char="•"/>
              <a:tabLst>
                <a:tab pos="1631950" algn="l"/>
              </a:tabLst>
            </a:pPr>
            <a:r>
              <a:rPr lang="en-US" sz="1800" dirty="0" err="1">
                <a:latin typeface="Aileron"/>
                <a:cs typeface="Aileron"/>
              </a:rPr>
              <a:t>Daya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beli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masyarakat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menurun</a:t>
            </a:r>
            <a:endParaRPr lang="en-US" sz="1800" dirty="0">
              <a:latin typeface="Aileron"/>
              <a:cs typeface="Aileron"/>
            </a:endParaRPr>
          </a:p>
          <a:p>
            <a:pPr marL="360363" indent="-268288" algn="l">
              <a:buFont typeface="Arial" panose="020B0604020202020204" pitchFamily="34" charset="0"/>
              <a:buChar char="•"/>
              <a:tabLst>
                <a:tab pos="1631950" algn="l"/>
              </a:tabLst>
            </a:pPr>
            <a:r>
              <a:rPr lang="en-US" sz="1800" dirty="0" err="1">
                <a:latin typeface="Aileron"/>
                <a:cs typeface="Aileron"/>
              </a:rPr>
              <a:t>Keterbatasan</a:t>
            </a:r>
            <a:r>
              <a:rPr lang="en-US" sz="1800" dirty="0">
                <a:latin typeface="Aileron"/>
                <a:cs typeface="Aileron"/>
              </a:rPr>
              <a:t> modal dan pasar</a:t>
            </a:r>
          </a:p>
          <a:p>
            <a:pPr marL="360363" indent="-268288" algn="l">
              <a:buFont typeface="Arial" panose="020B0604020202020204" pitchFamily="34" charset="0"/>
              <a:buChar char="•"/>
              <a:tabLst>
                <a:tab pos="1631950" algn="l"/>
              </a:tabLst>
            </a:pPr>
            <a:r>
              <a:rPr lang="en-US" sz="1800" dirty="0" err="1">
                <a:latin typeface="Aileron"/>
                <a:cs typeface="Aileron"/>
              </a:rPr>
              <a:t>Akses</a:t>
            </a:r>
            <a:r>
              <a:rPr lang="en-US" sz="1800" dirty="0">
                <a:latin typeface="Aileron"/>
                <a:cs typeface="Aileron"/>
              </a:rPr>
              <a:t> dan </a:t>
            </a:r>
            <a:r>
              <a:rPr lang="en-US" sz="1800" dirty="0" err="1">
                <a:latin typeface="Aileron"/>
                <a:cs typeface="Aileron"/>
              </a:rPr>
              <a:t>fasilitas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pendukung</a:t>
            </a:r>
            <a:endParaRPr lang="en-US" sz="1800" dirty="0">
              <a:latin typeface="Aileron"/>
              <a:cs typeface="Aileron"/>
            </a:endParaRPr>
          </a:p>
          <a:p>
            <a:pPr marL="361950" indent="-361950" algn="l">
              <a:buFont typeface="+mj-lt"/>
              <a:buAutoNum type="arabicPeriod"/>
              <a:tabLst>
                <a:tab pos="1631950" algn="l"/>
              </a:tabLst>
            </a:pPr>
            <a:endParaRPr lang="en-US" sz="1800" dirty="0">
              <a:latin typeface="Aileron"/>
              <a:cs typeface="Aileron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43CC34-485C-4D40-A610-FA7CB24D8EA1}"/>
              </a:ext>
            </a:extLst>
          </p:cNvPr>
          <p:cNvSpPr txBox="1">
            <a:spLocks/>
          </p:cNvSpPr>
          <p:nvPr/>
        </p:nvSpPr>
        <p:spPr>
          <a:xfrm>
            <a:off x="2260398" y="4160724"/>
            <a:ext cx="4477100" cy="8550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Strategi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untuk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mendukung</a:t>
            </a:r>
            <a:endParaRPr lang="en-US" sz="2400" dirty="0">
              <a:solidFill>
                <a:srgbClr val="740D15"/>
              </a:solidFill>
              <a:latin typeface="Aileron"/>
              <a:cs typeface="Aileron"/>
            </a:endParaRPr>
          </a:p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sektor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informal di masa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pandemi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A0E9B7-4308-0041-B579-6A96A90395B7}"/>
              </a:ext>
            </a:extLst>
          </p:cNvPr>
          <p:cNvSpPr txBox="1">
            <a:spLocks/>
          </p:cNvSpPr>
          <p:nvPr/>
        </p:nvSpPr>
        <p:spPr>
          <a:xfrm>
            <a:off x="2260397" y="4963513"/>
            <a:ext cx="4309811" cy="23031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9400" indent="-279400" algn="l">
              <a:buFont typeface="+mj-lt"/>
              <a:buAutoNum type="arabicPeriod"/>
              <a:tabLst>
                <a:tab pos="1631950" algn="l"/>
              </a:tabLst>
            </a:pPr>
            <a:r>
              <a:rPr lang="en-US" sz="1800" dirty="0" err="1">
                <a:latin typeface="Aileron"/>
                <a:cs typeface="Aileron"/>
              </a:rPr>
              <a:t>Penguatan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kapasitas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lokal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dengan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pemberdayaan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usaha</a:t>
            </a:r>
            <a:r>
              <a:rPr lang="en-US" sz="1800" dirty="0">
                <a:latin typeface="Aileron"/>
                <a:cs typeface="Aileron"/>
              </a:rPr>
              <a:t> informal </a:t>
            </a:r>
            <a:r>
              <a:rPr lang="en-US" sz="1800" dirty="0" err="1">
                <a:latin typeface="Aileron"/>
                <a:cs typeface="Aileron"/>
              </a:rPr>
              <a:t>sekitar</a:t>
            </a:r>
            <a:r>
              <a:rPr lang="en-US" sz="1800" dirty="0">
                <a:latin typeface="Aileron"/>
                <a:cs typeface="Aileron"/>
              </a:rPr>
              <a:t>/</a:t>
            </a:r>
            <a:r>
              <a:rPr lang="en-US" sz="1800" dirty="0" err="1">
                <a:latin typeface="Aileron"/>
                <a:cs typeface="Aileron"/>
              </a:rPr>
              <a:t>skala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lingkungan</a:t>
            </a:r>
            <a:endParaRPr lang="en-US" sz="1800" dirty="0">
              <a:latin typeface="Aileron"/>
              <a:cs typeface="Aileron"/>
            </a:endParaRPr>
          </a:p>
          <a:p>
            <a:pPr marL="279400" indent="-279400" algn="l">
              <a:buFont typeface="+mj-lt"/>
              <a:buAutoNum type="arabicPeriod"/>
              <a:tabLst>
                <a:tab pos="1631950" algn="l"/>
              </a:tabLst>
            </a:pPr>
            <a:r>
              <a:rPr lang="en-US" sz="1800" dirty="0" err="1">
                <a:latin typeface="Aileron"/>
                <a:cs typeface="Aileron"/>
              </a:rPr>
              <a:t>Pengembangan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kebijakan</a:t>
            </a:r>
            <a:r>
              <a:rPr lang="en-US" sz="1800" dirty="0">
                <a:latin typeface="Aileron"/>
                <a:cs typeface="Aileron"/>
              </a:rPr>
              <a:t> yang </a:t>
            </a:r>
            <a:r>
              <a:rPr lang="en-US" sz="1800" dirty="0" err="1">
                <a:latin typeface="Aileron"/>
                <a:cs typeface="Aileron"/>
              </a:rPr>
              <a:t>lebih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inklusif</a:t>
            </a:r>
            <a:r>
              <a:rPr lang="en-US" sz="1800" dirty="0">
                <a:latin typeface="Aileron"/>
                <a:cs typeface="Aileron"/>
              </a:rPr>
              <a:t> dan </a:t>
            </a:r>
            <a:r>
              <a:rPr lang="en-US" sz="1800" dirty="0" err="1">
                <a:latin typeface="Aileron"/>
                <a:cs typeface="Aileron"/>
              </a:rPr>
              <a:t>mengakar</a:t>
            </a:r>
            <a:r>
              <a:rPr lang="en-US" sz="1800" dirty="0">
                <a:latin typeface="Aileron"/>
                <a:cs typeface="Aileron"/>
              </a:rPr>
              <a:t>, </a:t>
            </a:r>
            <a:r>
              <a:rPr lang="en-US" sz="1800" dirty="0" err="1">
                <a:latin typeface="Aileron"/>
                <a:cs typeface="Aileron"/>
              </a:rPr>
              <a:t>serta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integrasi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antar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pihak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dalam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perumusan</a:t>
            </a:r>
            <a:r>
              <a:rPr lang="en-US" sz="1800" dirty="0">
                <a:latin typeface="Aileron"/>
                <a:cs typeface="Aileron"/>
              </a:rPr>
              <a:t> </a:t>
            </a:r>
            <a:r>
              <a:rPr lang="en-US" sz="1800" dirty="0" err="1">
                <a:latin typeface="Aileron"/>
                <a:cs typeface="Aileron"/>
              </a:rPr>
              <a:t>regulasi</a:t>
            </a:r>
            <a:endParaRPr lang="en-US" sz="1800" dirty="0">
              <a:latin typeface="Aileron"/>
              <a:cs typeface="Aileron"/>
            </a:endParaRPr>
          </a:p>
        </p:txBody>
      </p:sp>
      <p:pic>
        <p:nvPicPr>
          <p:cNvPr id="10" name="Picture 9" descr="A person standing next to a bicycle&#10;&#10;Description automatically generated with low confidence">
            <a:extLst>
              <a:ext uri="{FF2B5EF4-FFF2-40B4-BE49-F238E27FC236}">
                <a16:creationId xmlns:a16="http://schemas.microsoft.com/office/drawing/2014/main" id="{6C067CD4-E8FA-2649-B71A-DC66498D7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91" t="7149" r="1"/>
          <a:stretch/>
        </p:blipFill>
        <p:spPr>
          <a:xfrm>
            <a:off x="6683674" y="1966631"/>
            <a:ext cx="2720865" cy="2750762"/>
          </a:xfrm>
          <a:prstGeom prst="rect">
            <a:avLst/>
          </a:prstGeom>
        </p:spPr>
      </p:pic>
      <p:pic>
        <p:nvPicPr>
          <p:cNvPr id="11" name="Picture 10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746C4182-FC9F-D047-9AAE-FC273ABC1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184" y="3889737"/>
            <a:ext cx="2714568" cy="27507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46D623-D538-0A43-BEEA-77F24F596DD5}"/>
              </a:ext>
            </a:extLst>
          </p:cNvPr>
          <p:cNvSpPr txBox="1"/>
          <p:nvPr/>
        </p:nvSpPr>
        <p:spPr>
          <a:xfrm>
            <a:off x="9569594" y="1965448"/>
            <a:ext cx="2360157" cy="338554"/>
          </a:xfrm>
          <a:prstGeom prst="rect">
            <a:avLst/>
          </a:prstGeom>
          <a:solidFill>
            <a:srgbClr val="FBB50A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IG: @</a:t>
            </a:r>
            <a:r>
              <a:rPr lang="en-US" sz="1600" dirty="0" err="1"/>
              <a:t>warungjakartapeduli</a:t>
            </a:r>
            <a:endParaRPr lang="en-US" sz="16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BD997F-F0E2-1C4C-A0AC-B818C555311D}"/>
              </a:ext>
            </a:extLst>
          </p:cNvPr>
          <p:cNvSpPr txBox="1">
            <a:spLocks/>
          </p:cNvSpPr>
          <p:nvPr/>
        </p:nvSpPr>
        <p:spPr>
          <a:xfrm>
            <a:off x="9477212" y="2154303"/>
            <a:ext cx="2714567" cy="186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Inisiatif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berbagi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makanan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bagi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warga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yang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membutuhkan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Makanan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dipesan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dari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warung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pedagang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informal di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sekitar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lokasi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432DDA-AA3F-A242-B26E-3D1D1809BA65}"/>
              </a:ext>
            </a:extLst>
          </p:cNvPr>
          <p:cNvSpPr txBox="1"/>
          <p:nvPr/>
        </p:nvSpPr>
        <p:spPr>
          <a:xfrm>
            <a:off x="6692382" y="4810054"/>
            <a:ext cx="2418763" cy="338554"/>
          </a:xfrm>
          <a:prstGeom prst="rect">
            <a:avLst/>
          </a:prstGeom>
          <a:solidFill>
            <a:srgbClr val="FBB50A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Penguatan</a:t>
            </a:r>
            <a:r>
              <a:rPr lang="en-US" sz="1600" dirty="0"/>
              <a:t> </a:t>
            </a:r>
            <a:r>
              <a:rPr lang="en-US" sz="1600" dirty="0" err="1"/>
              <a:t>kapasitas</a:t>
            </a:r>
            <a:r>
              <a:rPr lang="en-US" sz="1600" dirty="0"/>
              <a:t> </a:t>
            </a:r>
            <a:r>
              <a:rPr lang="en-US" sz="1600" dirty="0" err="1"/>
              <a:t>lokal</a:t>
            </a:r>
            <a:endParaRPr lang="en-US" sz="16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36EA07-20FF-B348-805E-FEFF679DD16C}"/>
              </a:ext>
            </a:extLst>
          </p:cNvPr>
          <p:cNvSpPr txBox="1">
            <a:spLocks/>
          </p:cNvSpPr>
          <p:nvPr/>
        </p:nvSpPr>
        <p:spPr>
          <a:xfrm>
            <a:off x="6692385" y="4981656"/>
            <a:ext cx="2533103" cy="186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Mendukung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usaha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informal di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lingkungan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sekitar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belanja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dari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tukang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sayur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jajanan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keliling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, program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belanja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di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warung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tetangga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C8C86-6F8E-7544-B029-65819CB9EF21}"/>
              </a:ext>
            </a:extLst>
          </p:cNvPr>
          <p:cNvSpPr txBox="1"/>
          <p:nvPr/>
        </p:nvSpPr>
        <p:spPr>
          <a:xfrm>
            <a:off x="9502393" y="6582789"/>
            <a:ext cx="23807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>
                <a:latin typeface="Aileron"/>
                <a:cs typeface="Aileron"/>
              </a:rPr>
              <a:t>Sumber</a:t>
            </a:r>
            <a:r>
              <a:rPr lang="en-US" sz="900" i="1" dirty="0">
                <a:latin typeface="Aileron"/>
                <a:cs typeface="Aileron"/>
              </a:rPr>
              <a:t> data dan </a:t>
            </a:r>
            <a:r>
              <a:rPr lang="en-US" sz="900" i="1" dirty="0" err="1">
                <a:latin typeface="Aileron"/>
                <a:cs typeface="Aileron"/>
              </a:rPr>
              <a:t>gambar</a:t>
            </a:r>
            <a:r>
              <a:rPr lang="en-US" sz="900" i="1" dirty="0">
                <a:latin typeface="Aileron"/>
                <a:cs typeface="Aileron"/>
              </a:rPr>
              <a:t>: </a:t>
            </a:r>
            <a:r>
              <a:rPr lang="en-US" sz="900" i="1" dirty="0" err="1">
                <a:latin typeface="Aileron"/>
                <a:cs typeface="Aileron"/>
              </a:rPr>
              <a:t>Rame-Rame</a:t>
            </a:r>
            <a:r>
              <a:rPr lang="en-US" sz="900" i="1" dirty="0">
                <a:latin typeface="Aileron"/>
                <a:cs typeface="Aileron"/>
              </a:rPr>
              <a:t> Jakarta</a:t>
            </a:r>
          </a:p>
        </p:txBody>
      </p:sp>
    </p:spTree>
    <p:extLst>
      <p:ext uri="{BB962C8B-B14F-4D97-AF65-F5344CB8AC3E}">
        <p14:creationId xmlns:p14="http://schemas.microsoft.com/office/powerpoint/2010/main" val="249787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yellow&#10;&#10;Description automatically generated">
            <a:extLst>
              <a:ext uri="{FF2B5EF4-FFF2-40B4-BE49-F238E27FC236}">
                <a16:creationId xmlns:a16="http://schemas.microsoft.com/office/drawing/2014/main" id="{E082CD4A-8909-D14C-B9BB-E0EB4D4DE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9"/>
            <a:ext cx="12192000" cy="68458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27EB0B-5366-5E4A-AD77-3DD2877AD100}"/>
              </a:ext>
            </a:extLst>
          </p:cNvPr>
          <p:cNvSpPr/>
          <p:nvPr/>
        </p:nvSpPr>
        <p:spPr>
          <a:xfrm>
            <a:off x="3348708" y="3699108"/>
            <a:ext cx="6742370" cy="486049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95F907-3EDC-044B-9F54-02AAA8282923}"/>
              </a:ext>
            </a:extLst>
          </p:cNvPr>
          <p:cNvSpPr txBox="1">
            <a:spLocks/>
          </p:cNvSpPr>
          <p:nvPr/>
        </p:nvSpPr>
        <p:spPr>
          <a:xfrm>
            <a:off x="3755540" y="3699545"/>
            <a:ext cx="6053233" cy="4604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740D15"/>
                </a:solidFill>
                <a:latin typeface="Aileron"/>
                <a:cs typeface="Aileron"/>
              </a:rPr>
              <a:t>rameramejakarta.org</a:t>
            </a:r>
            <a:r>
              <a:rPr lang="en-US" sz="2400" b="1" dirty="0">
                <a:solidFill>
                  <a:srgbClr val="740D15"/>
                </a:solidFill>
                <a:latin typeface="Aileron"/>
                <a:cs typeface="Aileron"/>
              </a:rPr>
              <a:t> | IG: @</a:t>
            </a:r>
            <a:r>
              <a:rPr lang="en-US" sz="2400" b="1" dirty="0" err="1">
                <a:solidFill>
                  <a:srgbClr val="740D15"/>
                </a:solidFill>
                <a:latin typeface="Aileron"/>
                <a:cs typeface="Aileron"/>
              </a:rPr>
              <a:t>rameramejakarta</a:t>
            </a:r>
            <a:endParaRPr lang="en-US" sz="2400" b="1" dirty="0">
              <a:solidFill>
                <a:srgbClr val="740D15"/>
              </a:solidFill>
              <a:latin typeface="Aileron"/>
              <a:cs typeface="Aileron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F5D0DE-23EF-BC44-BE6D-4B2384977230}"/>
              </a:ext>
            </a:extLst>
          </p:cNvPr>
          <p:cNvSpPr txBox="1">
            <a:spLocks/>
          </p:cNvSpPr>
          <p:nvPr/>
        </p:nvSpPr>
        <p:spPr>
          <a:xfrm>
            <a:off x="4151454" y="2444223"/>
            <a:ext cx="6053233" cy="21860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b="1" dirty="0" err="1">
                <a:solidFill>
                  <a:srgbClr val="800000"/>
                </a:solidFill>
                <a:latin typeface="Aileron"/>
                <a:cs typeface="Aileron"/>
              </a:rPr>
              <a:t>Terima</a:t>
            </a:r>
            <a:r>
              <a:rPr lang="en-US" sz="7200" b="1" dirty="0">
                <a:solidFill>
                  <a:srgbClr val="800000"/>
                </a:solidFill>
                <a:latin typeface="Aileron"/>
                <a:cs typeface="Aileron"/>
              </a:rPr>
              <a:t> Kasih!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6D964C-562E-8347-99F3-8A1730353D11}"/>
              </a:ext>
            </a:extLst>
          </p:cNvPr>
          <p:cNvCxnSpPr/>
          <p:nvPr/>
        </p:nvCxnSpPr>
        <p:spPr>
          <a:xfrm>
            <a:off x="3348708" y="3538984"/>
            <a:ext cx="674237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98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48EEA06-5E26-6145-8892-57A7E0AEF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9"/>
            <a:ext cx="12192000" cy="68458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73935A-C4D4-4A41-BFFC-725A17B2F70D}"/>
              </a:ext>
            </a:extLst>
          </p:cNvPr>
          <p:cNvSpPr/>
          <p:nvPr/>
        </p:nvSpPr>
        <p:spPr>
          <a:xfrm>
            <a:off x="8790242" y="2589162"/>
            <a:ext cx="1315226" cy="369251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28D2E-1015-1A4A-B050-73134DD09D27}"/>
              </a:ext>
            </a:extLst>
          </p:cNvPr>
          <p:cNvSpPr/>
          <p:nvPr/>
        </p:nvSpPr>
        <p:spPr>
          <a:xfrm>
            <a:off x="10497833" y="4292500"/>
            <a:ext cx="1315226" cy="369251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0D7104-C32F-164C-A485-ADDE5F8F24B2}"/>
              </a:ext>
            </a:extLst>
          </p:cNvPr>
          <p:cNvSpPr/>
          <p:nvPr/>
        </p:nvSpPr>
        <p:spPr>
          <a:xfrm>
            <a:off x="7459584" y="4292501"/>
            <a:ext cx="836185" cy="369250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8E3D74-D6B7-4D49-8B36-B24A0D00D3DC}"/>
              </a:ext>
            </a:extLst>
          </p:cNvPr>
          <p:cNvSpPr/>
          <p:nvPr/>
        </p:nvSpPr>
        <p:spPr>
          <a:xfrm>
            <a:off x="5000668" y="3892955"/>
            <a:ext cx="1094827" cy="539568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C19A83-8B9C-7D46-83A4-492F43787035}"/>
              </a:ext>
            </a:extLst>
          </p:cNvPr>
          <p:cNvSpPr/>
          <p:nvPr/>
        </p:nvSpPr>
        <p:spPr>
          <a:xfrm>
            <a:off x="2250882" y="4345373"/>
            <a:ext cx="3845117" cy="539568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59FC685-BFC4-BC49-BF06-B79ADAE854DE}"/>
              </a:ext>
            </a:extLst>
          </p:cNvPr>
          <p:cNvSpPr txBox="1">
            <a:spLocks/>
          </p:cNvSpPr>
          <p:nvPr/>
        </p:nvSpPr>
        <p:spPr>
          <a:xfrm>
            <a:off x="2220028" y="2369251"/>
            <a:ext cx="4750735" cy="31602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Seluruh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aktivitas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ekonomi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yang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dilakukan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oleh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perseorangan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maupun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kelompok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, yang </a:t>
            </a:r>
            <a:r>
              <a:rPr lang="en-US" sz="3200" b="1" dirty="0" err="1">
                <a:solidFill>
                  <a:srgbClr val="751D15"/>
                </a:solidFill>
                <a:latin typeface="Aileron"/>
                <a:cs typeface="Aileron"/>
              </a:rPr>
              <a:t>tidak</a:t>
            </a:r>
            <a:r>
              <a:rPr lang="en-US" sz="32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rgbClr val="751D15"/>
                </a:solidFill>
                <a:latin typeface="Aileron"/>
                <a:cs typeface="Aileron"/>
              </a:rPr>
              <a:t>terdaftar</a:t>
            </a:r>
            <a:r>
              <a:rPr lang="en-US" sz="32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rgbClr val="751D15"/>
                </a:solidFill>
                <a:latin typeface="Aileron"/>
                <a:cs typeface="Aileron"/>
              </a:rPr>
              <a:t>secara</a:t>
            </a:r>
            <a:r>
              <a:rPr lang="en-US" sz="32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rgbClr val="751D15"/>
                </a:solidFill>
                <a:latin typeface="Aileron"/>
                <a:cs typeface="Aileron"/>
              </a:rPr>
              <a:t>resmi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  <a:p>
            <a:pPr algn="l"/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oleh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pemerintah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11E497A-110F-2446-9A66-3A8FFF230167}"/>
              </a:ext>
            </a:extLst>
          </p:cNvPr>
          <p:cNvSpPr txBox="1">
            <a:spLocks/>
          </p:cNvSpPr>
          <p:nvPr/>
        </p:nvSpPr>
        <p:spPr>
          <a:xfrm>
            <a:off x="2220028" y="2007264"/>
            <a:ext cx="4363321" cy="36198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Apa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itu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sektor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informal?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2CC74F1-E0EE-394C-B1FB-8C9369D9ADC6}"/>
              </a:ext>
            </a:extLst>
          </p:cNvPr>
          <p:cNvSpPr txBox="1">
            <a:spLocks/>
          </p:cNvSpPr>
          <p:nvPr/>
        </p:nvSpPr>
        <p:spPr>
          <a:xfrm>
            <a:off x="6970763" y="2007264"/>
            <a:ext cx="4611637" cy="36198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Apa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saja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karakter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sektor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informal?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008EF5-E072-C24B-B150-C0F733E5DCF3}"/>
              </a:ext>
            </a:extLst>
          </p:cNvPr>
          <p:cNvCxnSpPr>
            <a:cxnSpLocks/>
          </p:cNvCxnSpPr>
          <p:nvPr/>
        </p:nvCxnSpPr>
        <p:spPr>
          <a:xfrm>
            <a:off x="6915867" y="2156042"/>
            <a:ext cx="0" cy="252034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D5FA189-84BA-6A49-A411-3893C2909E6E}"/>
              </a:ext>
            </a:extLst>
          </p:cNvPr>
          <p:cNvSpPr txBox="1"/>
          <p:nvPr/>
        </p:nvSpPr>
        <p:spPr>
          <a:xfrm>
            <a:off x="9630471" y="6561769"/>
            <a:ext cx="2472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>
                <a:latin typeface="Aileron"/>
                <a:cs typeface="Aileron"/>
              </a:rPr>
              <a:t>Ilustrasi</a:t>
            </a:r>
            <a:r>
              <a:rPr lang="en-US" sz="900" i="1" dirty="0">
                <a:latin typeface="Aileron"/>
                <a:cs typeface="Aileron"/>
              </a:rPr>
              <a:t>: Jonathan </a:t>
            </a:r>
            <a:r>
              <a:rPr lang="en-US" sz="900" i="1" dirty="0" err="1">
                <a:latin typeface="Aileron"/>
                <a:cs typeface="Aileron"/>
              </a:rPr>
              <a:t>Hagard</a:t>
            </a:r>
            <a:r>
              <a:rPr lang="en-US" sz="900" i="1" dirty="0">
                <a:latin typeface="Aileron"/>
                <a:cs typeface="Aileron"/>
              </a:rPr>
              <a:t> / </a:t>
            </a:r>
            <a:r>
              <a:rPr lang="en-US" sz="900" i="1" dirty="0" err="1">
                <a:latin typeface="Aileron"/>
                <a:cs typeface="Aileron"/>
              </a:rPr>
              <a:t>Rame</a:t>
            </a:r>
            <a:r>
              <a:rPr lang="en-US" sz="900" i="1" dirty="0">
                <a:latin typeface="Aileron"/>
                <a:cs typeface="Aileron"/>
              </a:rPr>
              <a:t> </a:t>
            </a:r>
            <a:r>
              <a:rPr lang="en-US" sz="900" i="1" dirty="0" err="1">
                <a:latin typeface="Aileron"/>
                <a:cs typeface="Aileron"/>
              </a:rPr>
              <a:t>Rame</a:t>
            </a:r>
            <a:r>
              <a:rPr lang="en-US" sz="900" i="1" dirty="0">
                <a:latin typeface="Aileron"/>
                <a:cs typeface="Aileron"/>
              </a:rPr>
              <a:t> Jakarta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00A282-318C-2E41-9866-11937E309B59}"/>
              </a:ext>
            </a:extLst>
          </p:cNvPr>
          <p:cNvGrpSpPr/>
          <p:nvPr/>
        </p:nvGrpSpPr>
        <p:grpSpPr>
          <a:xfrm>
            <a:off x="6952937" y="2573484"/>
            <a:ext cx="6322449" cy="2557477"/>
            <a:chOff x="6499826" y="3136080"/>
            <a:chExt cx="4842486" cy="1599597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79505EC3-62F1-AF41-AF7E-EC45E55F907D}"/>
                </a:ext>
              </a:extLst>
            </p:cNvPr>
            <p:cNvSpPr txBox="1">
              <a:spLocks/>
            </p:cNvSpPr>
            <p:nvPr/>
          </p:nvSpPr>
          <p:spPr>
            <a:xfrm>
              <a:off x="7276207" y="3136080"/>
              <a:ext cx="2269050" cy="27725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2000" b="1" dirty="0">
                  <a:solidFill>
                    <a:srgbClr val="740D15"/>
                  </a:solidFill>
                  <a:latin typeface="Aileron"/>
                  <a:cs typeface="Aileron"/>
                </a:rPr>
                <a:t>Fleksibel</a:t>
              </a:r>
              <a:endParaRPr lang="en-US" sz="2000" b="1" dirty="0">
                <a:solidFill>
                  <a:srgbClr val="740D15"/>
                </a:solidFill>
                <a:latin typeface="Aileron"/>
                <a:cs typeface="Aileron"/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BC2A76FA-57F4-1946-B6FE-9926520EA894}"/>
                </a:ext>
              </a:extLst>
            </p:cNvPr>
            <p:cNvSpPr txBox="1">
              <a:spLocks/>
            </p:cNvSpPr>
            <p:nvPr/>
          </p:nvSpPr>
          <p:spPr>
            <a:xfrm>
              <a:off x="6499826" y="4192180"/>
              <a:ext cx="1457403" cy="5400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2000" b="1" dirty="0">
                  <a:solidFill>
                    <a:srgbClr val="740D15"/>
                  </a:solidFill>
                  <a:latin typeface="Aileron"/>
                  <a:cs typeface="Aileron"/>
                </a:rPr>
                <a:t>Efisien</a:t>
              </a:r>
              <a:endParaRPr lang="en-US" sz="2000" b="1" dirty="0">
                <a:solidFill>
                  <a:srgbClr val="740D15"/>
                </a:solidFill>
                <a:latin typeface="Aileron"/>
                <a:cs typeface="Aileron"/>
              </a:endParaRP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BD5FE2F2-5374-CA48-89DE-FECE7A6DBF1F}"/>
                </a:ext>
              </a:extLst>
            </p:cNvPr>
            <p:cNvSpPr txBox="1">
              <a:spLocks/>
            </p:cNvSpPr>
            <p:nvPr/>
          </p:nvSpPr>
          <p:spPr>
            <a:xfrm>
              <a:off x="9233129" y="4195649"/>
              <a:ext cx="2109183" cy="54002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id-ID" sz="2000" b="1" dirty="0">
                  <a:solidFill>
                    <a:srgbClr val="740D15"/>
                  </a:solidFill>
                  <a:latin typeface="Aileron"/>
                  <a:cs typeface="Aileron"/>
                </a:rPr>
                <a:t>Mengakar</a:t>
              </a:r>
              <a:endParaRPr lang="en-US" sz="2000" b="1" dirty="0">
                <a:solidFill>
                  <a:srgbClr val="740D15"/>
                </a:solidFill>
                <a:latin typeface="Aileron"/>
                <a:cs typeface="Aileron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938798B-A73B-2A49-81A8-EE429680B4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6269" y="3419414"/>
              <a:ext cx="744488" cy="860754"/>
            </a:xfrm>
            <a:prstGeom prst="straightConnector1">
              <a:avLst/>
            </a:prstGeom>
            <a:ln>
              <a:solidFill>
                <a:srgbClr val="8B1D0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8539D5F-229E-8344-B3CC-311E286D835E}"/>
                </a:ext>
              </a:extLst>
            </p:cNvPr>
            <p:cNvCxnSpPr>
              <a:cxnSpLocks/>
            </p:cNvCxnSpPr>
            <p:nvPr/>
          </p:nvCxnSpPr>
          <p:spPr>
            <a:xfrm>
              <a:off x="8498836" y="3419414"/>
              <a:ext cx="666886" cy="860754"/>
            </a:xfrm>
            <a:prstGeom prst="straightConnector1">
              <a:avLst/>
            </a:prstGeom>
            <a:ln>
              <a:solidFill>
                <a:srgbClr val="8B1D0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A537D2F-4682-4B42-BE83-84C60F2ADDC2}"/>
                </a:ext>
              </a:extLst>
            </p:cNvPr>
            <p:cNvCxnSpPr>
              <a:cxnSpLocks/>
            </p:cNvCxnSpPr>
            <p:nvPr/>
          </p:nvCxnSpPr>
          <p:spPr>
            <a:xfrm>
              <a:off x="7586269" y="4403405"/>
              <a:ext cx="1579454" cy="0"/>
            </a:xfrm>
            <a:prstGeom prst="straightConnector1">
              <a:avLst/>
            </a:prstGeom>
            <a:ln>
              <a:solidFill>
                <a:srgbClr val="8B1D0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28059423-1B92-3745-8468-0343D963C49E}"/>
                </a:ext>
              </a:extLst>
            </p:cNvPr>
            <p:cNvSpPr txBox="1">
              <a:spLocks/>
            </p:cNvSpPr>
            <p:nvPr/>
          </p:nvSpPr>
          <p:spPr>
            <a:xfrm>
              <a:off x="7655056" y="3697571"/>
              <a:ext cx="1462694" cy="6144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err="1">
                  <a:latin typeface="Aileron"/>
                  <a:cs typeface="Aileron"/>
                </a:rPr>
                <a:t>Organik</a:t>
              </a:r>
              <a:endParaRPr lang="en-US" sz="1600" dirty="0">
                <a:latin typeface="Aileron"/>
                <a:cs typeface="Aileron"/>
              </a:endParaRPr>
            </a:p>
            <a:p>
              <a:r>
                <a:rPr lang="en-US" sz="1600" dirty="0">
                  <a:latin typeface="Aileron"/>
                  <a:cs typeface="Aileron"/>
                </a:rPr>
                <a:t>+</a:t>
              </a:r>
            </a:p>
            <a:p>
              <a:r>
                <a:rPr lang="en-US" sz="1600" dirty="0" err="1">
                  <a:latin typeface="Aileron"/>
                  <a:cs typeface="Aileron"/>
                </a:rPr>
                <a:t>Responsif</a:t>
              </a:r>
              <a:endParaRPr lang="en-US" sz="1600" dirty="0">
                <a:latin typeface="Aileron"/>
                <a:cs typeface="Ailero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663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A11E11-0767-9047-B5A1-713187BBF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9"/>
            <a:ext cx="12192000" cy="68458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194DFA-7E6B-DF4A-9D4A-5E8797FBBAE7}"/>
              </a:ext>
            </a:extLst>
          </p:cNvPr>
          <p:cNvSpPr/>
          <p:nvPr/>
        </p:nvSpPr>
        <p:spPr>
          <a:xfrm>
            <a:off x="3662067" y="3017238"/>
            <a:ext cx="1337136" cy="539568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684EB3-D478-694C-B484-D7E55DF67FF8}"/>
              </a:ext>
            </a:extLst>
          </p:cNvPr>
          <p:cNvSpPr txBox="1">
            <a:spLocks/>
          </p:cNvSpPr>
          <p:nvPr/>
        </p:nvSpPr>
        <p:spPr>
          <a:xfrm>
            <a:off x="2220028" y="2503047"/>
            <a:ext cx="4299095" cy="31602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Pada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Agustus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2019,</a:t>
            </a:r>
          </a:p>
          <a:p>
            <a:pPr algn="l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tercatat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>
                <a:solidFill>
                  <a:srgbClr val="8B1D0F"/>
                </a:solidFill>
                <a:latin typeface="Aileron"/>
                <a:cs typeface="Aileron"/>
              </a:rPr>
              <a:t>55,72%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dari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total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tenaga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kerja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di Indonesia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merupakan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pekerja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sektor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informal.</a:t>
            </a:r>
          </a:p>
          <a:p>
            <a:pPr algn="l"/>
            <a:r>
              <a:rPr lang="en-US" sz="900" i="1" dirty="0">
                <a:solidFill>
                  <a:srgbClr val="000000"/>
                </a:solidFill>
                <a:latin typeface="Aileron"/>
                <a:cs typeface="Aileron"/>
              </a:rPr>
              <a:t>(</a:t>
            </a:r>
            <a:r>
              <a:rPr lang="en-US" sz="900" i="1" dirty="0" err="1">
                <a:solidFill>
                  <a:srgbClr val="000000"/>
                </a:solidFill>
                <a:latin typeface="Aileron"/>
                <a:cs typeface="Aileron"/>
              </a:rPr>
              <a:t>Badan</a:t>
            </a:r>
            <a:r>
              <a:rPr lang="en-US" sz="900" i="1" dirty="0">
                <a:solidFill>
                  <a:srgbClr val="000000"/>
                </a:solidFill>
                <a:latin typeface="Aileron"/>
                <a:cs typeface="Aileron"/>
              </a:rPr>
              <a:t> </a:t>
            </a:r>
            <a:r>
              <a:rPr lang="en-US" sz="900" i="1" dirty="0" err="1">
                <a:solidFill>
                  <a:srgbClr val="000000"/>
                </a:solidFill>
                <a:latin typeface="Aileron"/>
                <a:cs typeface="Aileron"/>
              </a:rPr>
              <a:t>Pusat</a:t>
            </a:r>
            <a:r>
              <a:rPr lang="en-US" sz="900" i="1" dirty="0">
                <a:solidFill>
                  <a:srgbClr val="000000"/>
                </a:solidFill>
                <a:latin typeface="Aileron"/>
                <a:cs typeface="Aileron"/>
              </a:rPr>
              <a:t> </a:t>
            </a:r>
            <a:r>
              <a:rPr lang="en-US" sz="900" i="1" dirty="0" err="1">
                <a:solidFill>
                  <a:srgbClr val="000000"/>
                </a:solidFill>
                <a:latin typeface="Aileron"/>
                <a:cs typeface="Aileron"/>
              </a:rPr>
              <a:t>Statistik</a:t>
            </a:r>
            <a:r>
              <a:rPr lang="en-US" sz="900" i="1" dirty="0">
                <a:solidFill>
                  <a:srgbClr val="000000"/>
                </a:solidFill>
                <a:latin typeface="Aileron"/>
                <a:cs typeface="Aileron"/>
              </a:rPr>
              <a:t>, 2020)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CD6A1B-7F09-1848-85FD-4EF2E1091BD1}"/>
              </a:ext>
            </a:extLst>
          </p:cNvPr>
          <p:cNvSpPr/>
          <p:nvPr/>
        </p:nvSpPr>
        <p:spPr>
          <a:xfrm>
            <a:off x="7314989" y="4011638"/>
            <a:ext cx="1324732" cy="539568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CAEF4D-974D-7C4F-88CA-1837E15FE7BE}"/>
              </a:ext>
            </a:extLst>
          </p:cNvPr>
          <p:cNvSpPr txBox="1">
            <a:spLocks/>
          </p:cNvSpPr>
          <p:nvPr/>
        </p:nvSpPr>
        <p:spPr>
          <a:xfrm>
            <a:off x="7282905" y="2509838"/>
            <a:ext cx="4491999" cy="31602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Sementara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di Jakarta,</a:t>
            </a:r>
          </a:p>
          <a:p>
            <a:pPr algn="l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usaha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sektor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informal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menyerap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rgbClr val="8B1D0F"/>
                </a:solidFill>
                <a:latin typeface="Aileron"/>
                <a:cs typeface="Aileron"/>
              </a:rPr>
              <a:t>setidaknya</a:t>
            </a:r>
            <a:r>
              <a:rPr lang="en-US" sz="3200" b="1" dirty="0">
                <a:solidFill>
                  <a:srgbClr val="8B1D0F"/>
                </a:solidFill>
                <a:latin typeface="Aileron"/>
                <a:cs typeface="Aileron"/>
              </a:rPr>
              <a:t> 39,01%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dari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total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angkatan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kerja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.</a:t>
            </a:r>
          </a:p>
          <a:p>
            <a:pPr algn="l"/>
            <a:r>
              <a:rPr lang="en-US" sz="900" i="1" dirty="0">
                <a:solidFill>
                  <a:srgbClr val="000000"/>
                </a:solidFill>
                <a:latin typeface="Aileron"/>
                <a:cs typeface="Aileron"/>
              </a:rPr>
              <a:t>(Badan Pusat </a:t>
            </a:r>
            <a:r>
              <a:rPr lang="en-US" sz="900" i="1" dirty="0" err="1">
                <a:solidFill>
                  <a:srgbClr val="000000"/>
                </a:solidFill>
                <a:latin typeface="Aileron"/>
                <a:cs typeface="Aileron"/>
              </a:rPr>
              <a:t>Statistik</a:t>
            </a:r>
            <a:r>
              <a:rPr lang="en-US" sz="900" i="1" dirty="0">
                <a:solidFill>
                  <a:srgbClr val="000000"/>
                </a:solidFill>
                <a:latin typeface="Aileron"/>
                <a:cs typeface="Aileron"/>
              </a:rPr>
              <a:t>, 2020)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DAA164-BA08-6248-B98E-A7D8856EF2F3}"/>
              </a:ext>
            </a:extLst>
          </p:cNvPr>
          <p:cNvCxnSpPr>
            <a:cxnSpLocks/>
          </p:cNvCxnSpPr>
          <p:nvPr/>
        </p:nvCxnSpPr>
        <p:spPr>
          <a:xfrm>
            <a:off x="6899561" y="2615074"/>
            <a:ext cx="0" cy="252034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6498FEE0-A2A4-CA41-814B-FECE28501EA2}"/>
              </a:ext>
            </a:extLst>
          </p:cNvPr>
          <p:cNvSpPr txBox="1">
            <a:spLocks/>
          </p:cNvSpPr>
          <p:nvPr/>
        </p:nvSpPr>
        <p:spPr>
          <a:xfrm>
            <a:off x="2220028" y="2007264"/>
            <a:ext cx="6105345" cy="4498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Mengapa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penting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membahas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sektor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informal?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A31243-A5B2-2748-8348-398845FC614F}"/>
              </a:ext>
            </a:extLst>
          </p:cNvPr>
          <p:cNvSpPr txBox="1"/>
          <p:nvPr/>
        </p:nvSpPr>
        <p:spPr>
          <a:xfrm>
            <a:off x="9630471" y="6561769"/>
            <a:ext cx="24192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>
                <a:latin typeface="Aileron"/>
                <a:cs typeface="Aileron"/>
              </a:rPr>
              <a:t>Ilustrasi</a:t>
            </a:r>
            <a:r>
              <a:rPr lang="en-US" sz="900" i="1" dirty="0">
                <a:latin typeface="Aileron"/>
                <a:cs typeface="Aileron"/>
              </a:rPr>
              <a:t>: </a:t>
            </a:r>
            <a:r>
              <a:rPr lang="en-US" sz="900" i="1" dirty="0" err="1">
                <a:latin typeface="Aileron"/>
                <a:cs typeface="Aileron"/>
              </a:rPr>
              <a:t>Avinda</a:t>
            </a:r>
            <a:r>
              <a:rPr lang="en-US" sz="900" i="1" dirty="0">
                <a:latin typeface="Aileron"/>
                <a:cs typeface="Aileron"/>
              </a:rPr>
              <a:t> </a:t>
            </a:r>
            <a:r>
              <a:rPr lang="en-US" sz="900" i="1" dirty="0" err="1">
                <a:latin typeface="Aileron"/>
                <a:cs typeface="Aileron"/>
              </a:rPr>
              <a:t>Vielandy</a:t>
            </a:r>
            <a:r>
              <a:rPr lang="en-US" sz="900" i="1" dirty="0">
                <a:latin typeface="Aileron"/>
                <a:cs typeface="Aileron"/>
              </a:rPr>
              <a:t> / </a:t>
            </a:r>
            <a:r>
              <a:rPr lang="en-US" sz="900" i="1" dirty="0" err="1">
                <a:latin typeface="Aileron"/>
                <a:cs typeface="Aileron"/>
              </a:rPr>
              <a:t>Rame</a:t>
            </a:r>
            <a:r>
              <a:rPr lang="en-US" sz="900" i="1" dirty="0">
                <a:latin typeface="Aileron"/>
                <a:cs typeface="Aileron"/>
              </a:rPr>
              <a:t> </a:t>
            </a:r>
            <a:r>
              <a:rPr lang="en-US" sz="900" i="1" dirty="0" err="1">
                <a:latin typeface="Aileron"/>
                <a:cs typeface="Aileron"/>
              </a:rPr>
              <a:t>Rame</a:t>
            </a:r>
            <a:r>
              <a:rPr lang="en-US" sz="900" i="1" dirty="0">
                <a:latin typeface="Aileron"/>
                <a:cs typeface="Aileron"/>
              </a:rPr>
              <a:t> Jakarta </a:t>
            </a:r>
          </a:p>
        </p:txBody>
      </p:sp>
    </p:spTree>
    <p:extLst>
      <p:ext uri="{BB962C8B-B14F-4D97-AF65-F5344CB8AC3E}">
        <p14:creationId xmlns:p14="http://schemas.microsoft.com/office/powerpoint/2010/main" val="100273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7FEC-AC2C-FA48-B792-4773D1B61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4454A-1B28-5345-8604-689630FC02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AFFF9-909D-BF4D-B9C8-A5F21806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2B7D510-8371-E349-AFFC-6BE9CA648314}"/>
              </a:ext>
            </a:extLst>
          </p:cNvPr>
          <p:cNvSpPr txBox="1">
            <a:spLocks/>
          </p:cNvSpPr>
          <p:nvPr/>
        </p:nvSpPr>
        <p:spPr>
          <a:xfrm>
            <a:off x="2220028" y="2007264"/>
            <a:ext cx="6105345" cy="4498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Apa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yang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terjadi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selama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masa PPKM?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42A701-5625-D145-A8D2-E5381CCA43F0}"/>
              </a:ext>
            </a:extLst>
          </p:cNvPr>
          <p:cNvSpPr txBox="1">
            <a:spLocks/>
          </p:cNvSpPr>
          <p:nvPr/>
        </p:nvSpPr>
        <p:spPr>
          <a:xfrm>
            <a:off x="2220028" y="2457122"/>
            <a:ext cx="4715344" cy="17772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d-ID" sz="1800" dirty="0">
                <a:latin typeface="Aileron"/>
                <a:cs typeface="Aileron"/>
              </a:rPr>
              <a:t>Pembatasan mobilitas dan kegiatan masyarakat: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Menunjukkan sertifikat vaksin jika hendak beraktivitas di tempat/sektor yang ditetapkan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Adanya sejumlah titik penyekatan jalan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Penerapan STRP (Surat Tanda Registrasi Pekerja) bagi warga yang ingin melintas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Pembatasan kapasitas transportasi umum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DDFE6B-6FB1-2647-B6EF-FFE93CEE4B93}"/>
              </a:ext>
            </a:extLst>
          </p:cNvPr>
          <p:cNvSpPr txBox="1">
            <a:spLocks/>
          </p:cNvSpPr>
          <p:nvPr/>
        </p:nvSpPr>
        <p:spPr>
          <a:xfrm>
            <a:off x="2220028" y="4590432"/>
            <a:ext cx="4715344" cy="17772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d-ID" sz="1800" dirty="0">
              <a:latin typeface="Aileron"/>
              <a:cs typeface="Aileron"/>
            </a:endParaRP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Pekerja sektor esensial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Pekerja sektor </a:t>
            </a:r>
            <a:r>
              <a:rPr lang="id-ID" sz="18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kritikal</a:t>
            </a:r>
            <a:endParaRPr lang="id-ID" sz="18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Perorangan untuk kebutuhan mendesak (kunjungan duka, antar jenazah, hamil atau bersalin dan pendampingnya)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A44E9E-6CFC-1B4F-A283-19BF425ECFD4}"/>
              </a:ext>
            </a:extLst>
          </p:cNvPr>
          <p:cNvSpPr txBox="1">
            <a:spLocks/>
          </p:cNvSpPr>
          <p:nvPr/>
        </p:nvSpPr>
        <p:spPr>
          <a:xfrm>
            <a:off x="2220028" y="4445861"/>
            <a:ext cx="6105345" cy="4498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Siapa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yang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bisa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mengajukan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STRP?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491D93-5F67-7B44-A131-1AE60F77401F}"/>
              </a:ext>
            </a:extLst>
          </p:cNvPr>
          <p:cNvCxnSpPr>
            <a:cxnSpLocks/>
          </p:cNvCxnSpPr>
          <p:nvPr/>
        </p:nvCxnSpPr>
        <p:spPr>
          <a:xfrm>
            <a:off x="7072556" y="2882422"/>
            <a:ext cx="0" cy="33655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8ABC6A0-165E-AD41-9986-0549DD8B7D88}"/>
              </a:ext>
            </a:extLst>
          </p:cNvPr>
          <p:cNvSpPr txBox="1">
            <a:spLocks/>
          </p:cNvSpPr>
          <p:nvPr/>
        </p:nvSpPr>
        <p:spPr>
          <a:xfrm>
            <a:off x="7241069" y="2853394"/>
            <a:ext cx="4715344" cy="17772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d-ID" sz="1800" dirty="0" err="1">
                <a:latin typeface="Aileron"/>
                <a:cs typeface="Aileron"/>
              </a:rPr>
              <a:t>Kepgub</a:t>
            </a:r>
            <a:r>
              <a:rPr lang="id-ID" sz="1800" dirty="0">
                <a:latin typeface="Aileron"/>
                <a:cs typeface="Aileron"/>
              </a:rPr>
              <a:t>. DKI Jakarta No. 974 Tahun 2021: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Aktivitas maksimal hingga pukul 20.00 WIB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i="1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Dine-in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</a:t>
            </a:r>
            <a:r>
              <a:rPr lang="id-ID" sz="18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maks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. 3 orang, pasar 50% kapasitas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Waktu makan maksimal 20 menit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 err="1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Prokes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 lebih ketat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Pedagang/pegawai/pengunjung wajib menunjukkan sertifikat vaksin COVID-19 (cetak/daring) minimal dosis pertama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0BD6FE-ED12-9F4C-BAD7-3E129C69B545}"/>
              </a:ext>
            </a:extLst>
          </p:cNvPr>
          <p:cNvSpPr/>
          <p:nvPr/>
        </p:nvSpPr>
        <p:spPr>
          <a:xfrm>
            <a:off x="7356475" y="5218731"/>
            <a:ext cx="4485039" cy="1049042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54B4BC-A8D7-F841-B457-A42D14356D7B}"/>
              </a:ext>
            </a:extLst>
          </p:cNvPr>
          <p:cNvSpPr txBox="1">
            <a:spLocks/>
          </p:cNvSpPr>
          <p:nvPr/>
        </p:nvSpPr>
        <p:spPr>
          <a:xfrm>
            <a:off x="7387919" y="5301313"/>
            <a:ext cx="4485041" cy="9643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740D15"/>
                </a:solidFill>
                <a:latin typeface="Aileron"/>
                <a:cs typeface="Aileron"/>
              </a:rPr>
              <a:t>Sektor</a:t>
            </a:r>
            <a:r>
              <a:rPr lang="en-US" sz="2400" b="1" dirty="0">
                <a:solidFill>
                  <a:srgbClr val="740D15"/>
                </a:solidFill>
                <a:latin typeface="Aileron"/>
                <a:cs typeface="Aileron"/>
              </a:rPr>
              <a:t> informal </a:t>
            </a:r>
            <a:r>
              <a:rPr lang="en-US" sz="2400" b="1" dirty="0" err="1">
                <a:solidFill>
                  <a:srgbClr val="740D15"/>
                </a:solidFill>
                <a:latin typeface="Aileron"/>
                <a:cs typeface="Aileron"/>
              </a:rPr>
              <a:t>diatur</a:t>
            </a:r>
            <a:r>
              <a:rPr lang="en-US" sz="2400" b="1" dirty="0">
                <a:solidFill>
                  <a:srgbClr val="740D15"/>
                </a:solidFill>
                <a:latin typeface="Aileron"/>
                <a:cs typeface="Aileron"/>
              </a:rPr>
              <a:t> dan </a:t>
            </a:r>
            <a:r>
              <a:rPr lang="en-US" sz="2400" b="1" dirty="0" err="1">
                <a:solidFill>
                  <a:srgbClr val="740D15"/>
                </a:solidFill>
                <a:latin typeface="Aileron"/>
                <a:cs typeface="Aileron"/>
              </a:rPr>
              <a:t>diberi</a:t>
            </a:r>
            <a:r>
              <a:rPr lang="en-US" sz="24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40D15"/>
                </a:solidFill>
                <a:latin typeface="Aileron"/>
                <a:cs typeface="Aileron"/>
              </a:rPr>
              <a:t>izin</a:t>
            </a:r>
            <a:r>
              <a:rPr lang="en-US" sz="24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40D15"/>
                </a:solidFill>
                <a:latin typeface="Aileron"/>
                <a:cs typeface="Aileron"/>
              </a:rPr>
              <a:t>untuk</a:t>
            </a:r>
            <a:r>
              <a:rPr lang="en-US" sz="24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40D15"/>
                </a:solidFill>
                <a:latin typeface="Aileron"/>
                <a:cs typeface="Aileron"/>
              </a:rPr>
              <a:t>melakukan</a:t>
            </a:r>
            <a:r>
              <a:rPr lang="en-US" sz="24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40D15"/>
                </a:solidFill>
                <a:latin typeface="Aileron"/>
                <a:cs typeface="Aileron"/>
              </a:rPr>
              <a:t>aktivitas</a:t>
            </a:r>
            <a:r>
              <a:rPr lang="en-US" sz="2400" b="1" dirty="0">
                <a:solidFill>
                  <a:srgbClr val="740D15"/>
                </a:solidFill>
                <a:latin typeface="Aileron"/>
                <a:cs typeface="Aileron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325781-BCDA-2242-B9AD-57067E2286A7}"/>
              </a:ext>
            </a:extLst>
          </p:cNvPr>
          <p:cNvSpPr txBox="1"/>
          <p:nvPr/>
        </p:nvSpPr>
        <p:spPr>
          <a:xfrm>
            <a:off x="10423524" y="6561769"/>
            <a:ext cx="1449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>
                <a:latin typeface="Aileron"/>
                <a:cs typeface="Aileron"/>
              </a:rPr>
              <a:t>Sumber</a:t>
            </a:r>
            <a:r>
              <a:rPr lang="en-US" sz="900" i="1" dirty="0">
                <a:latin typeface="Aileron"/>
                <a:cs typeface="Aileron"/>
              </a:rPr>
              <a:t> data: </a:t>
            </a:r>
            <a:r>
              <a:rPr lang="en-US" sz="900" i="1" dirty="0" err="1">
                <a:latin typeface="Aileron"/>
                <a:cs typeface="Aileron"/>
              </a:rPr>
              <a:t>Jakarta.go.id</a:t>
            </a:r>
            <a:endParaRPr lang="en-US" sz="900" i="1" dirty="0">
              <a:latin typeface="Aileron"/>
              <a:cs typeface="Aileron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BD639DB-38F5-E244-B816-50E8D79094EF}"/>
              </a:ext>
            </a:extLst>
          </p:cNvPr>
          <p:cNvSpPr txBox="1">
            <a:spLocks/>
          </p:cNvSpPr>
          <p:nvPr/>
        </p:nvSpPr>
        <p:spPr>
          <a:xfrm>
            <a:off x="7241069" y="2007264"/>
            <a:ext cx="6105345" cy="4498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Bagaimana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pemberlakuan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aktivitas</a:t>
            </a:r>
            <a:endParaRPr lang="en-US" sz="2400" dirty="0">
              <a:solidFill>
                <a:srgbClr val="740D15"/>
              </a:solidFill>
              <a:latin typeface="Aileron"/>
              <a:cs typeface="Aileron"/>
            </a:endParaRPr>
          </a:p>
          <a:p>
            <a:pPr algn="l"/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usaha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informal </a:t>
            </a:r>
            <a:r>
              <a:rPr lang="en-US" sz="2400" dirty="0" err="1">
                <a:solidFill>
                  <a:srgbClr val="740D15"/>
                </a:solidFill>
                <a:latin typeface="Aileron"/>
                <a:cs typeface="Aileron"/>
              </a:rPr>
              <a:t>selama</a:t>
            </a:r>
            <a:r>
              <a:rPr lang="en-US" sz="2400" dirty="0">
                <a:solidFill>
                  <a:srgbClr val="740D15"/>
                </a:solidFill>
                <a:latin typeface="Aileron"/>
                <a:cs typeface="Aileron"/>
              </a:rPr>
              <a:t> masa PPKM?</a:t>
            </a:r>
          </a:p>
        </p:txBody>
      </p:sp>
    </p:spTree>
    <p:extLst>
      <p:ext uri="{BB962C8B-B14F-4D97-AF65-F5344CB8AC3E}">
        <p14:creationId xmlns:p14="http://schemas.microsoft.com/office/powerpoint/2010/main" val="98223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7FEC-AC2C-FA48-B792-4773D1B61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4454A-1B28-5345-8604-689630FC02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AFFF9-909D-BF4D-B9C8-A5F21806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97381C-9622-BE40-8530-0F6F2860CA0A}"/>
              </a:ext>
            </a:extLst>
          </p:cNvPr>
          <p:cNvSpPr/>
          <p:nvPr/>
        </p:nvSpPr>
        <p:spPr>
          <a:xfrm>
            <a:off x="2254902" y="2007263"/>
            <a:ext cx="4649140" cy="1693879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7F7F3C-EEE4-9F47-BCCF-977BA824846D}"/>
              </a:ext>
            </a:extLst>
          </p:cNvPr>
          <p:cNvSpPr txBox="1">
            <a:spLocks/>
          </p:cNvSpPr>
          <p:nvPr/>
        </p:nvSpPr>
        <p:spPr>
          <a:xfrm>
            <a:off x="2286346" y="2014896"/>
            <a:ext cx="4688121" cy="9643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Namun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,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kebijakan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yang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ada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masih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belum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sepenuhnya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mengakomodasi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kebutuhan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mobilitas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pekerja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di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sektor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informal yang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mengandalkan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layanan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transportasi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 </a:t>
            </a:r>
            <a:r>
              <a:rPr lang="en-US" sz="2100" b="1" dirty="0" err="1">
                <a:solidFill>
                  <a:srgbClr val="740D15"/>
                </a:solidFill>
                <a:latin typeface="Aileron"/>
                <a:cs typeface="Aileron"/>
              </a:rPr>
              <a:t>publik</a:t>
            </a:r>
            <a:r>
              <a:rPr lang="en-US" sz="2100" b="1" dirty="0">
                <a:solidFill>
                  <a:srgbClr val="740D15"/>
                </a:solidFill>
                <a:latin typeface="Aileron"/>
                <a:cs typeface="Aileron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BC906-B85A-A942-8500-F094F3CEE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600"/>
          <a:stretch/>
        </p:blipFill>
        <p:spPr>
          <a:xfrm>
            <a:off x="7112221" y="2007263"/>
            <a:ext cx="2338660" cy="2014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2E59-AB43-9C43-8070-68341267B1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10102"/>
          <a:stretch/>
        </p:blipFill>
        <p:spPr>
          <a:xfrm>
            <a:off x="7112221" y="4259437"/>
            <a:ext cx="2338661" cy="2014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663023-717E-0F44-B945-565EDB8ABB89}"/>
              </a:ext>
            </a:extLst>
          </p:cNvPr>
          <p:cNvSpPr txBox="1"/>
          <p:nvPr/>
        </p:nvSpPr>
        <p:spPr>
          <a:xfrm>
            <a:off x="9625013" y="2442120"/>
            <a:ext cx="1159100" cy="338554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Bang </a:t>
            </a:r>
            <a:r>
              <a:rPr lang="en-US" sz="1600" dirty="0" err="1"/>
              <a:t>Dezen</a:t>
            </a:r>
            <a:endParaRPr lang="en-US" sz="1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9A1CAA-2CF3-3848-B413-47BAC1B021A2}"/>
              </a:ext>
            </a:extLst>
          </p:cNvPr>
          <p:cNvSpPr txBox="1">
            <a:spLocks/>
          </p:cNvSpPr>
          <p:nvPr/>
        </p:nvSpPr>
        <p:spPr>
          <a:xfrm>
            <a:off x="2184169" y="3806950"/>
            <a:ext cx="4719873" cy="17772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d-ID" sz="1800" dirty="0">
                <a:latin typeface="Aileron"/>
                <a:cs typeface="Aileron"/>
              </a:rPr>
              <a:t>Kendala penerapan kebijakan PPKM bagi </a:t>
            </a:r>
            <a:r>
              <a:rPr lang="id-ID" sz="1800" dirty="0" err="1">
                <a:latin typeface="Aileron"/>
                <a:cs typeface="Aileron"/>
              </a:rPr>
              <a:t>penglaju</a:t>
            </a:r>
            <a:r>
              <a:rPr lang="id-ID" sz="1800" dirty="0">
                <a:latin typeface="Aileron"/>
                <a:cs typeface="Aileron"/>
              </a:rPr>
              <a:t> dari sektor informal: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Banyak pekerja informal yang bergantung pada layanan transportasi publik untuk menuju lokasi usaha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STRP masih menjadi syarat wajib bagi pengguna layanan transportasi publik (KRL)</a:t>
            </a:r>
          </a:p>
          <a:p>
            <a:pPr marL="222250" indent="-222250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Usaha informal tidak termasuk dalam 3 kategori yang dapat mengajukan STRP</a:t>
            </a:r>
          </a:p>
          <a:p>
            <a:pPr marL="222250" indent="-222250" algn="l">
              <a:buFont typeface="Arial" pitchFamily="34" charset="0"/>
              <a:buChar char="•"/>
            </a:pPr>
            <a:endParaRPr lang="id-ID" sz="18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6518C-0FCA-2D4D-A63D-AAB07030C2B8}"/>
              </a:ext>
            </a:extLst>
          </p:cNvPr>
          <p:cNvSpPr txBox="1"/>
          <p:nvPr/>
        </p:nvSpPr>
        <p:spPr>
          <a:xfrm>
            <a:off x="9625013" y="4524291"/>
            <a:ext cx="656077" cy="338554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Bu Tri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A979F3B-DAE5-684B-8F26-EEA79F692FA3}"/>
              </a:ext>
            </a:extLst>
          </p:cNvPr>
          <p:cNvSpPr txBox="1">
            <a:spLocks/>
          </p:cNvSpPr>
          <p:nvPr/>
        </p:nvSpPr>
        <p:spPr>
          <a:xfrm>
            <a:off x="9521307" y="2780674"/>
            <a:ext cx="2670693" cy="1371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ileron"/>
                <a:cs typeface="Aileron"/>
              </a:rPr>
              <a:t>Penjual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minuman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keliling</a:t>
            </a:r>
            <a:endParaRPr lang="en-US" sz="1600" dirty="0">
              <a:latin typeface="Aileron"/>
              <a:cs typeface="Aileron"/>
            </a:endParaRP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ileron"/>
                <a:cs typeface="Aileron"/>
              </a:rPr>
              <a:t>Domisili</a:t>
            </a:r>
            <a:r>
              <a:rPr lang="en-US" sz="1600" dirty="0">
                <a:latin typeface="Aileron"/>
                <a:cs typeface="Aileron"/>
              </a:rPr>
              <a:t> Depok, </a:t>
            </a:r>
            <a:r>
              <a:rPr lang="en-US" sz="1600" dirty="0" err="1">
                <a:latin typeface="Aileron"/>
                <a:cs typeface="Aileron"/>
              </a:rPr>
              <a:t>Jawa</a:t>
            </a:r>
            <a:r>
              <a:rPr lang="en-US" sz="1600" dirty="0">
                <a:latin typeface="Aileron"/>
                <a:cs typeface="Aileron"/>
              </a:rPr>
              <a:t> Barat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ileron"/>
                <a:cs typeface="Aileron"/>
              </a:rPr>
              <a:t>Lokasi </a:t>
            </a:r>
            <a:r>
              <a:rPr lang="en-US" sz="1600" dirty="0" err="1">
                <a:latin typeface="Aileron"/>
                <a:cs typeface="Aileron"/>
              </a:rPr>
              <a:t>usaha</a:t>
            </a:r>
            <a:r>
              <a:rPr lang="en-US" sz="1600" dirty="0">
                <a:latin typeface="Aileron"/>
                <a:cs typeface="Aileron"/>
              </a:rPr>
              <a:t> di Jakarta Pusat (Monas dan </a:t>
            </a:r>
            <a:r>
              <a:rPr lang="en-US" sz="1600" dirty="0" err="1">
                <a:latin typeface="Aileron"/>
                <a:cs typeface="Aileron"/>
              </a:rPr>
              <a:t>sekitarnya</a:t>
            </a:r>
            <a:r>
              <a:rPr lang="en-US" sz="1600" dirty="0">
                <a:latin typeface="Aileron"/>
                <a:cs typeface="Aileron"/>
              </a:rPr>
              <a:t>)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ileron"/>
                <a:cs typeface="Aileron"/>
              </a:rPr>
              <a:t>Pengguna</a:t>
            </a:r>
            <a:r>
              <a:rPr lang="en-US" sz="1600" dirty="0">
                <a:latin typeface="Aileron"/>
                <a:cs typeface="Aileron"/>
              </a:rPr>
              <a:t> KRL </a:t>
            </a:r>
            <a:r>
              <a:rPr lang="en-US" sz="1600" dirty="0" err="1">
                <a:latin typeface="Aileron"/>
                <a:cs typeface="Aileron"/>
              </a:rPr>
              <a:t>Jabodetabek</a:t>
            </a:r>
            <a:endParaRPr lang="en-US" sz="1600" dirty="0">
              <a:latin typeface="Aileron"/>
              <a:cs typeface="Aileron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42E6CBA-D449-304D-89FC-B7F13BBFF6C4}"/>
              </a:ext>
            </a:extLst>
          </p:cNvPr>
          <p:cNvSpPr txBox="1">
            <a:spLocks/>
          </p:cNvSpPr>
          <p:nvPr/>
        </p:nvSpPr>
        <p:spPr>
          <a:xfrm>
            <a:off x="9521307" y="4895385"/>
            <a:ext cx="2670693" cy="1482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7325" indent="-187325" algn="l">
              <a:buFont typeface="Arial" panose="020B0604020202020204" pitchFamily="34" charset="0"/>
              <a:buChar char="•"/>
            </a:pPr>
            <a:r>
              <a:rPr lang="en-US" sz="1500" dirty="0" err="1">
                <a:latin typeface="Aileron"/>
                <a:cs typeface="Aileron"/>
              </a:rPr>
              <a:t>Penjual</a:t>
            </a:r>
            <a:r>
              <a:rPr lang="en-US" sz="1500" dirty="0">
                <a:latin typeface="Aileron"/>
                <a:cs typeface="Aileron"/>
              </a:rPr>
              <a:t> </a:t>
            </a:r>
            <a:r>
              <a:rPr lang="en-US" sz="1500" dirty="0" err="1">
                <a:latin typeface="Aileron"/>
                <a:cs typeface="Aileron"/>
              </a:rPr>
              <a:t>rujak</a:t>
            </a:r>
            <a:endParaRPr lang="en-US" sz="1500" dirty="0">
              <a:latin typeface="Aileron"/>
              <a:cs typeface="Aileron"/>
            </a:endParaRPr>
          </a:p>
          <a:p>
            <a:pPr marL="187325" indent="-187325" algn="l">
              <a:buFont typeface="Arial" panose="020B0604020202020204" pitchFamily="34" charset="0"/>
              <a:buChar char="•"/>
            </a:pPr>
            <a:r>
              <a:rPr lang="en-US" sz="1500" dirty="0" err="1">
                <a:latin typeface="Aileron"/>
                <a:cs typeface="Aileron"/>
              </a:rPr>
              <a:t>Domisili</a:t>
            </a:r>
            <a:r>
              <a:rPr lang="en-US" sz="1500" dirty="0">
                <a:latin typeface="Aileron"/>
                <a:cs typeface="Aileron"/>
              </a:rPr>
              <a:t> </a:t>
            </a:r>
            <a:r>
              <a:rPr lang="en-US" sz="1500" dirty="0" err="1">
                <a:latin typeface="Aileron"/>
                <a:cs typeface="Aileron"/>
              </a:rPr>
              <a:t>Tanjung</a:t>
            </a:r>
            <a:r>
              <a:rPr lang="en-US" sz="1500" dirty="0">
                <a:latin typeface="Aileron"/>
                <a:cs typeface="Aileron"/>
              </a:rPr>
              <a:t> </a:t>
            </a:r>
            <a:r>
              <a:rPr lang="en-US" sz="1500" dirty="0" err="1">
                <a:latin typeface="Aileron"/>
                <a:cs typeface="Aileron"/>
              </a:rPr>
              <a:t>Priok</a:t>
            </a:r>
            <a:r>
              <a:rPr lang="en-US" sz="1500" dirty="0">
                <a:latin typeface="Aileron"/>
                <a:cs typeface="Aileron"/>
              </a:rPr>
              <a:t>, Jakarta Utara</a:t>
            </a:r>
          </a:p>
          <a:p>
            <a:pPr marL="187325" indent="-187325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Aileron"/>
                <a:cs typeface="Aileron"/>
              </a:rPr>
              <a:t>Lokasi </a:t>
            </a:r>
            <a:r>
              <a:rPr lang="en-US" sz="1500" dirty="0" err="1">
                <a:latin typeface="Aileron"/>
                <a:cs typeface="Aileron"/>
              </a:rPr>
              <a:t>usaha</a:t>
            </a:r>
            <a:r>
              <a:rPr lang="en-US" sz="1500" dirty="0">
                <a:latin typeface="Aileron"/>
                <a:cs typeface="Aileron"/>
              </a:rPr>
              <a:t> di </a:t>
            </a:r>
            <a:r>
              <a:rPr lang="en-US" sz="1500" dirty="0" err="1">
                <a:latin typeface="Aileron"/>
                <a:cs typeface="Aileron"/>
              </a:rPr>
              <a:t>Jatinegara</a:t>
            </a:r>
            <a:r>
              <a:rPr lang="en-US" sz="1500" dirty="0">
                <a:latin typeface="Aileron"/>
                <a:cs typeface="Aileron"/>
              </a:rPr>
              <a:t>, Jakarta Timur</a:t>
            </a:r>
          </a:p>
          <a:p>
            <a:pPr marL="187325" indent="-187325" algn="l">
              <a:buFont typeface="Arial" panose="020B0604020202020204" pitchFamily="34" charset="0"/>
              <a:buChar char="•"/>
            </a:pPr>
            <a:r>
              <a:rPr lang="en-US" sz="1500" dirty="0" err="1">
                <a:latin typeface="Aileron"/>
                <a:cs typeface="Aileron"/>
              </a:rPr>
              <a:t>Pengguna</a:t>
            </a:r>
            <a:r>
              <a:rPr lang="en-US" sz="1500" dirty="0">
                <a:latin typeface="Aileron"/>
                <a:cs typeface="Aileron"/>
              </a:rPr>
              <a:t> KRL </a:t>
            </a:r>
            <a:r>
              <a:rPr lang="en-US" sz="1500" dirty="0" err="1">
                <a:latin typeface="Aileron"/>
                <a:cs typeface="Aileron"/>
              </a:rPr>
              <a:t>Jabodetabek</a:t>
            </a:r>
            <a:endParaRPr lang="en-US" sz="1500" dirty="0">
              <a:latin typeface="Aileron"/>
              <a:cs typeface="Ailero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868C85-12A3-924E-942B-8E9D8AE3BDCE}"/>
              </a:ext>
            </a:extLst>
          </p:cNvPr>
          <p:cNvSpPr txBox="1"/>
          <p:nvPr/>
        </p:nvSpPr>
        <p:spPr>
          <a:xfrm>
            <a:off x="9589340" y="6561769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>
                <a:latin typeface="Aileron"/>
                <a:cs typeface="Aileron"/>
              </a:rPr>
              <a:t>Sumber</a:t>
            </a:r>
            <a:r>
              <a:rPr lang="en-US" sz="900" i="1" dirty="0">
                <a:latin typeface="Aileron"/>
                <a:cs typeface="Aileron"/>
              </a:rPr>
              <a:t> data: </a:t>
            </a:r>
            <a:r>
              <a:rPr lang="en-US" sz="900" i="1" dirty="0" err="1">
                <a:latin typeface="Aileron"/>
                <a:cs typeface="Aileron"/>
              </a:rPr>
              <a:t>Jakarta.go.id</a:t>
            </a:r>
            <a:r>
              <a:rPr lang="en-US" sz="900" i="1" dirty="0">
                <a:latin typeface="Aileron"/>
                <a:cs typeface="Aileron"/>
              </a:rPr>
              <a:t>, </a:t>
            </a:r>
            <a:r>
              <a:rPr lang="en-US" sz="900" i="1" dirty="0" err="1">
                <a:latin typeface="Aileron"/>
                <a:cs typeface="Aileron"/>
              </a:rPr>
              <a:t>Rame-Rame</a:t>
            </a:r>
            <a:r>
              <a:rPr lang="en-US" sz="900" i="1" dirty="0">
                <a:latin typeface="Aileron"/>
                <a:cs typeface="Aileron"/>
              </a:rPr>
              <a:t> Jakarta</a:t>
            </a:r>
          </a:p>
        </p:txBody>
      </p:sp>
    </p:spTree>
    <p:extLst>
      <p:ext uri="{BB962C8B-B14F-4D97-AF65-F5344CB8AC3E}">
        <p14:creationId xmlns:p14="http://schemas.microsoft.com/office/powerpoint/2010/main" val="179402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AFFF9-909D-BF4D-B9C8-A5F218061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  <p:pic>
        <p:nvPicPr>
          <p:cNvPr id="4" name="GIF Putih (1)" descr="GIF Putih (1)">
            <a:hlinkClick r:id="" action="ppaction://media"/>
            <a:extLst>
              <a:ext uri="{FF2B5EF4-FFF2-40B4-BE49-F238E27FC236}">
                <a16:creationId xmlns:a16="http://schemas.microsoft.com/office/drawing/2014/main" id="{1FE57144-4206-754E-81C3-02EF872362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6077" y="2062282"/>
            <a:ext cx="7336397" cy="41267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E6A1D3-7432-E049-85D5-2BAF1B63FE72}"/>
              </a:ext>
            </a:extLst>
          </p:cNvPr>
          <p:cNvSpPr/>
          <p:nvPr/>
        </p:nvSpPr>
        <p:spPr>
          <a:xfrm>
            <a:off x="4972438" y="0"/>
            <a:ext cx="210967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6D6C15-5E3B-7E4E-91DE-66F3CA6F42B6}"/>
              </a:ext>
            </a:extLst>
          </p:cNvPr>
          <p:cNvSpPr txBox="1">
            <a:spLocks/>
          </p:cNvSpPr>
          <p:nvPr/>
        </p:nvSpPr>
        <p:spPr>
          <a:xfrm>
            <a:off x="2184169" y="3806949"/>
            <a:ext cx="4977298" cy="313363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d-ID" sz="1800" dirty="0">
                <a:latin typeface="Aileron"/>
                <a:cs typeface="Aileron"/>
              </a:rPr>
              <a:t>Tantangan sektor informal selama masa pandemi</a:t>
            </a:r>
          </a:p>
          <a:p>
            <a:pPr algn="l"/>
            <a:r>
              <a:rPr lang="id-ID" sz="1800" dirty="0">
                <a:solidFill>
                  <a:srgbClr val="751D15"/>
                </a:solidFill>
                <a:latin typeface="Aileron"/>
                <a:cs typeface="Aileron"/>
              </a:rPr>
              <a:t>Bagi sektor informal yang berpindah:</a:t>
            </a:r>
            <a:endParaRPr lang="id-ID" sz="18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  <a:p>
            <a:pPr marL="179388" indent="-179388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Pola pergerakan yang sebelumnya mengandalkan pusat transit dan perkantoran terganggu, sehingga harus mencari pola baru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Sulit adaptasi digital karena tidak ada lokasi tetap</a:t>
            </a:r>
          </a:p>
          <a:p>
            <a:pPr algn="l"/>
            <a:r>
              <a:rPr lang="id-ID" sz="1800" dirty="0">
                <a:solidFill>
                  <a:srgbClr val="751D15"/>
                </a:solidFill>
                <a:latin typeface="Aileron"/>
                <a:cs typeface="Aileron"/>
              </a:rPr>
              <a:t>Bagi sektor informal yang menetap: 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Jumlah konsumen terbatas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Adaptasi digital untuk memperluas akses pasar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Tarif sewa lapak tidak sebanding dengan profit</a:t>
            </a:r>
          </a:p>
          <a:p>
            <a:pPr marL="179388" indent="-179388" algn="l">
              <a:buFont typeface="Arial" pitchFamily="34" charset="0"/>
              <a:buChar char="•"/>
            </a:pPr>
            <a:endParaRPr lang="id-ID" sz="18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  <a:p>
            <a:pPr marL="179388" indent="-179388" algn="l">
              <a:buFont typeface="Arial" pitchFamily="34" charset="0"/>
              <a:buChar char="•"/>
            </a:pPr>
            <a:endParaRPr lang="id-ID" sz="18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  <a:p>
            <a:pPr marL="222250" indent="-222250" algn="l">
              <a:buFont typeface="Arial" pitchFamily="34" charset="0"/>
              <a:buChar char="•"/>
            </a:pPr>
            <a:endParaRPr lang="id-ID" sz="18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0EA94B-AC62-BF44-8720-BA384868BBE4}"/>
              </a:ext>
            </a:extLst>
          </p:cNvPr>
          <p:cNvSpPr/>
          <p:nvPr/>
        </p:nvSpPr>
        <p:spPr>
          <a:xfrm>
            <a:off x="2254901" y="2007263"/>
            <a:ext cx="4827215" cy="1693879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5CAB1E-3E33-0244-847F-9EE88E8955E2}"/>
              </a:ext>
            </a:extLst>
          </p:cNvPr>
          <p:cNvSpPr txBox="1">
            <a:spLocks/>
          </p:cNvSpPr>
          <p:nvPr/>
        </p:nvSpPr>
        <p:spPr>
          <a:xfrm>
            <a:off x="2286346" y="2089846"/>
            <a:ext cx="4795769" cy="16938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Mayoritas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sektor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informal di Jakarta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sebelumnya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mengandalkan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ekonomi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berbasis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pusat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transit dan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kawasan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perkantoran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665F3-0166-F14E-A63B-518B504D26B9}"/>
              </a:ext>
            </a:extLst>
          </p:cNvPr>
          <p:cNvSpPr txBox="1"/>
          <p:nvPr/>
        </p:nvSpPr>
        <p:spPr>
          <a:xfrm>
            <a:off x="7161467" y="6344645"/>
            <a:ext cx="3271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751D15"/>
                </a:solidFill>
                <a:latin typeface="Aileron"/>
                <a:cs typeface="Aileron"/>
              </a:rPr>
              <a:t>https://</a:t>
            </a:r>
            <a:r>
              <a:rPr lang="en-US" sz="1200" b="1" i="1" dirty="0" err="1">
                <a:solidFill>
                  <a:srgbClr val="751D15"/>
                </a:solidFill>
                <a:latin typeface="Aileron"/>
                <a:cs typeface="Aileron"/>
              </a:rPr>
              <a:t>www.rameramejakarta.org</a:t>
            </a:r>
            <a:r>
              <a:rPr lang="en-US" sz="1200" b="1" i="1" dirty="0">
                <a:solidFill>
                  <a:srgbClr val="751D15"/>
                </a:solidFill>
                <a:latin typeface="Aileron"/>
                <a:cs typeface="Aileron"/>
              </a:rPr>
              <a:t>/</a:t>
            </a:r>
            <a:r>
              <a:rPr lang="en-US" sz="1200" b="1" i="1" dirty="0" err="1">
                <a:solidFill>
                  <a:srgbClr val="751D15"/>
                </a:solidFill>
                <a:latin typeface="Aileron"/>
                <a:cs typeface="Aileron"/>
              </a:rPr>
              <a:t>kotanatomi</a:t>
            </a:r>
            <a:endParaRPr lang="en-US" sz="1200" b="1" i="1" dirty="0">
              <a:solidFill>
                <a:srgbClr val="751D15"/>
              </a:solidFill>
              <a:latin typeface="Aileron"/>
              <a:cs typeface="Aileron"/>
            </a:endParaRPr>
          </a:p>
        </p:txBody>
      </p:sp>
    </p:spTree>
    <p:extLst>
      <p:ext uri="{BB962C8B-B14F-4D97-AF65-F5344CB8AC3E}">
        <p14:creationId xmlns:p14="http://schemas.microsoft.com/office/powerpoint/2010/main" val="242273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7FEC-AC2C-FA48-B792-4773D1B61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4454A-1B28-5345-8604-689630FC02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AFFF9-909D-BF4D-B9C8-A5F21806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BC2529-3D0A-FF45-B797-503027037861}"/>
              </a:ext>
            </a:extLst>
          </p:cNvPr>
          <p:cNvSpPr txBox="1"/>
          <p:nvPr/>
        </p:nvSpPr>
        <p:spPr>
          <a:xfrm>
            <a:off x="3099097" y="6627168"/>
            <a:ext cx="23070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>
                <a:latin typeface="Aileron"/>
                <a:cs typeface="Aileron"/>
              </a:rPr>
              <a:t>Sumber</a:t>
            </a:r>
            <a:r>
              <a:rPr lang="en-US" sz="900" i="1" dirty="0">
                <a:latin typeface="Aileron"/>
                <a:cs typeface="Aileron"/>
              </a:rPr>
              <a:t>: Google Mobility Index, </a:t>
            </a:r>
            <a:r>
              <a:rPr lang="en-US" sz="900" i="1" dirty="0" err="1">
                <a:latin typeface="Aileron"/>
                <a:cs typeface="Aileron"/>
              </a:rPr>
              <a:t>Agustus</a:t>
            </a:r>
            <a:r>
              <a:rPr lang="en-US" sz="900" i="1" dirty="0">
                <a:latin typeface="Aileron"/>
                <a:cs typeface="Aileron"/>
              </a:rPr>
              <a:t> 2021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0634010-DF8D-9A41-AE44-616F491B3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237" y="2180168"/>
            <a:ext cx="8088923" cy="44885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75B736-5366-1B4A-A117-3D1AE0A598F3}"/>
              </a:ext>
            </a:extLst>
          </p:cNvPr>
          <p:cNvSpPr/>
          <p:nvPr/>
        </p:nvSpPr>
        <p:spPr>
          <a:xfrm>
            <a:off x="3186383" y="1723035"/>
            <a:ext cx="8088923" cy="415276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0283C4-294D-CC49-AE5A-837394EFDA03}"/>
              </a:ext>
            </a:extLst>
          </p:cNvPr>
          <p:cNvSpPr txBox="1">
            <a:spLocks/>
          </p:cNvSpPr>
          <p:nvPr/>
        </p:nvSpPr>
        <p:spPr>
          <a:xfrm>
            <a:off x="3217828" y="1723034"/>
            <a:ext cx="8057478" cy="4152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751D15"/>
                </a:solidFill>
                <a:latin typeface="Aileron"/>
                <a:cs typeface="Aileron"/>
              </a:rPr>
              <a:t>Pola </a:t>
            </a:r>
            <a:r>
              <a:rPr lang="en-US" sz="2000" b="1" dirty="0" err="1">
                <a:solidFill>
                  <a:srgbClr val="751D15"/>
                </a:solidFill>
                <a:latin typeface="Aileron"/>
                <a:cs typeface="Aileron"/>
              </a:rPr>
              <a:t>mobilitas</a:t>
            </a:r>
            <a:r>
              <a:rPr lang="en-US" sz="20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000" b="1" dirty="0" err="1">
                <a:solidFill>
                  <a:srgbClr val="751D15"/>
                </a:solidFill>
                <a:latin typeface="Aileron"/>
                <a:cs typeface="Aileron"/>
              </a:rPr>
              <a:t>warga</a:t>
            </a:r>
            <a:r>
              <a:rPr lang="en-US" sz="2000" b="1" dirty="0">
                <a:solidFill>
                  <a:srgbClr val="751D15"/>
                </a:solidFill>
                <a:latin typeface="Aileron"/>
                <a:cs typeface="Aileron"/>
              </a:rPr>
              <a:t> Jakarta </a:t>
            </a:r>
            <a:r>
              <a:rPr lang="en-US" sz="2000" b="1" dirty="0" err="1">
                <a:solidFill>
                  <a:srgbClr val="751D15"/>
                </a:solidFill>
                <a:latin typeface="Aileron"/>
                <a:cs typeface="Aileron"/>
              </a:rPr>
              <a:t>selama</a:t>
            </a:r>
            <a:r>
              <a:rPr lang="en-US" sz="2000" b="1" dirty="0">
                <a:solidFill>
                  <a:srgbClr val="751D15"/>
                </a:solidFill>
                <a:latin typeface="Aileron"/>
                <a:cs typeface="Aileron"/>
              </a:rPr>
              <a:t> masa </a:t>
            </a:r>
            <a:r>
              <a:rPr lang="en-US" sz="2000" b="1" dirty="0" err="1">
                <a:solidFill>
                  <a:srgbClr val="751D15"/>
                </a:solidFill>
                <a:latin typeface="Aileron"/>
                <a:cs typeface="Aileron"/>
              </a:rPr>
              <a:t>pandemi</a:t>
            </a:r>
            <a:r>
              <a:rPr lang="en-US" sz="20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000" b="1" dirty="0" err="1">
                <a:solidFill>
                  <a:srgbClr val="751D15"/>
                </a:solidFill>
                <a:latin typeface="Aileron"/>
                <a:cs typeface="Aileron"/>
              </a:rPr>
              <a:t>berdasarkan</a:t>
            </a:r>
            <a:r>
              <a:rPr lang="en-US" sz="20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000" b="1" dirty="0" err="1">
                <a:solidFill>
                  <a:srgbClr val="751D15"/>
                </a:solidFill>
                <a:latin typeface="Aileron"/>
                <a:cs typeface="Aileron"/>
              </a:rPr>
              <a:t>tipologi</a:t>
            </a:r>
            <a:r>
              <a:rPr lang="en-US" sz="2000" b="1" dirty="0">
                <a:solidFill>
                  <a:srgbClr val="751D15"/>
                </a:solidFill>
                <a:latin typeface="Aileron"/>
                <a:cs typeface="Ailero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3860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7FEC-AC2C-FA48-B792-4773D1B61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4454A-1B28-5345-8604-689630FC02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AFFF9-909D-BF4D-B9C8-A5F21806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3331D-B8F0-F543-B2CF-80851FF846B7}"/>
              </a:ext>
            </a:extLst>
          </p:cNvPr>
          <p:cNvSpPr txBox="1"/>
          <p:nvPr/>
        </p:nvSpPr>
        <p:spPr>
          <a:xfrm>
            <a:off x="2243138" y="2024063"/>
            <a:ext cx="4801827" cy="4616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51D15"/>
                </a:solidFill>
              </a:rPr>
              <a:t>Pusat Transit: </a:t>
            </a:r>
            <a:r>
              <a:rPr lang="en-US" sz="2400" dirty="0" err="1"/>
              <a:t>Ojol</a:t>
            </a:r>
            <a:r>
              <a:rPr lang="en-US" sz="2400" dirty="0"/>
              <a:t> </a:t>
            </a:r>
            <a:r>
              <a:rPr lang="en-US" sz="2400" dirty="0" err="1"/>
              <a:t>Stasiun</a:t>
            </a:r>
            <a:r>
              <a:rPr lang="en-US" sz="2400" dirty="0"/>
              <a:t> </a:t>
            </a:r>
            <a:r>
              <a:rPr lang="en-US" sz="2400" dirty="0" err="1"/>
              <a:t>Manggarai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E56AB-143F-0846-ABFE-2231A7F7C76D}"/>
              </a:ext>
            </a:extLst>
          </p:cNvPr>
          <p:cNvSpPr txBox="1"/>
          <p:nvPr/>
        </p:nvSpPr>
        <p:spPr>
          <a:xfrm>
            <a:off x="7420792" y="2024062"/>
            <a:ext cx="4402872" cy="4616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51D15"/>
                </a:solidFill>
              </a:rPr>
              <a:t>Area </a:t>
            </a:r>
            <a:r>
              <a:rPr lang="en-US" sz="2400" dirty="0" err="1">
                <a:solidFill>
                  <a:srgbClr val="751D15"/>
                </a:solidFill>
              </a:rPr>
              <a:t>Perkantoran</a:t>
            </a:r>
            <a:r>
              <a:rPr lang="en-US" sz="2400" dirty="0">
                <a:solidFill>
                  <a:srgbClr val="751D15"/>
                </a:solidFill>
              </a:rPr>
              <a:t>: </a:t>
            </a:r>
            <a:r>
              <a:rPr lang="en-US" sz="2400" dirty="0" err="1"/>
              <a:t>Karet</a:t>
            </a:r>
            <a:r>
              <a:rPr lang="en-US" sz="2400" dirty="0"/>
              <a:t> </a:t>
            </a:r>
            <a:r>
              <a:rPr lang="en-US" sz="2400" dirty="0" err="1"/>
              <a:t>Kuningan</a:t>
            </a:r>
            <a:endParaRPr lang="en-US" sz="24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F117F5B-A91F-9747-AEA3-1BA85EE055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8380935"/>
              </p:ext>
            </p:extLst>
          </p:nvPr>
        </p:nvGraphicFramePr>
        <p:xfrm>
          <a:off x="2243138" y="2649693"/>
          <a:ext cx="4801827" cy="1682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212B213-9A8C-D841-8085-3C62BD9A5009}"/>
              </a:ext>
            </a:extLst>
          </p:cNvPr>
          <p:cNvSpPr/>
          <p:nvPr/>
        </p:nvSpPr>
        <p:spPr>
          <a:xfrm>
            <a:off x="2220028" y="4350340"/>
            <a:ext cx="482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ileron"/>
              </a:rPr>
              <a:t>Frekuensi</a:t>
            </a:r>
            <a:r>
              <a:rPr lang="en-US" sz="1200" dirty="0">
                <a:latin typeface="Aileron"/>
              </a:rPr>
              <a:t> </a:t>
            </a:r>
            <a:r>
              <a:rPr lang="en-US" sz="1200" dirty="0" err="1">
                <a:latin typeface="Aileron"/>
              </a:rPr>
              <a:t>penggunaan</a:t>
            </a:r>
            <a:r>
              <a:rPr lang="en-US" sz="1200" dirty="0">
                <a:latin typeface="Aileron"/>
              </a:rPr>
              <a:t> </a:t>
            </a:r>
            <a:r>
              <a:rPr lang="en-US" sz="1200" dirty="0" err="1">
                <a:latin typeface="Aileron"/>
              </a:rPr>
              <a:t>layanan</a:t>
            </a:r>
            <a:r>
              <a:rPr lang="en-US" sz="1200" dirty="0">
                <a:latin typeface="Aileron"/>
              </a:rPr>
              <a:t> </a:t>
            </a:r>
            <a:r>
              <a:rPr lang="en-US" sz="1200" dirty="0" err="1">
                <a:latin typeface="Aileron"/>
              </a:rPr>
              <a:t>antar</a:t>
            </a:r>
            <a:r>
              <a:rPr lang="en-US" sz="1200" dirty="0">
                <a:latin typeface="Aileron"/>
              </a:rPr>
              <a:t> </a:t>
            </a:r>
            <a:r>
              <a:rPr lang="en-US" sz="1200" dirty="0" err="1">
                <a:latin typeface="Aileron"/>
              </a:rPr>
              <a:t>penumpang</a:t>
            </a:r>
            <a:r>
              <a:rPr lang="en-US" sz="1200" dirty="0">
                <a:latin typeface="Aileron"/>
              </a:rPr>
              <a:t> (%)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3B297F8-94BE-E549-84F9-85C542475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191818"/>
              </p:ext>
            </p:extLst>
          </p:nvPr>
        </p:nvGraphicFramePr>
        <p:xfrm>
          <a:off x="2243138" y="4710125"/>
          <a:ext cx="4801827" cy="1719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8C1BD66-7648-3E47-9838-70DACF654E58}"/>
              </a:ext>
            </a:extLst>
          </p:cNvPr>
          <p:cNvSpPr/>
          <p:nvPr/>
        </p:nvSpPr>
        <p:spPr>
          <a:xfrm>
            <a:off x="2243137" y="6429816"/>
            <a:ext cx="48018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latin typeface="Aileron"/>
              </a:rPr>
              <a:t>Frekuensi</a:t>
            </a:r>
            <a:r>
              <a:rPr lang="en-US" sz="1200" dirty="0">
                <a:latin typeface="Aileron"/>
              </a:rPr>
              <a:t> </a:t>
            </a:r>
            <a:r>
              <a:rPr lang="en-US" sz="1200" dirty="0" err="1">
                <a:latin typeface="Aileron"/>
              </a:rPr>
              <a:t>penggunaan</a:t>
            </a:r>
            <a:r>
              <a:rPr lang="en-US" sz="1200" dirty="0">
                <a:latin typeface="Aileron"/>
              </a:rPr>
              <a:t> </a:t>
            </a:r>
            <a:r>
              <a:rPr lang="en-US" sz="1200" dirty="0" err="1">
                <a:latin typeface="Aileron"/>
              </a:rPr>
              <a:t>layanan</a:t>
            </a:r>
            <a:r>
              <a:rPr lang="en-US" sz="1200" dirty="0">
                <a:latin typeface="Aileron"/>
              </a:rPr>
              <a:t> </a:t>
            </a:r>
            <a:r>
              <a:rPr lang="en-US" sz="1200" dirty="0" err="1">
                <a:latin typeface="Aileron"/>
              </a:rPr>
              <a:t>antar</a:t>
            </a:r>
            <a:r>
              <a:rPr lang="en-US" sz="1200" dirty="0">
                <a:latin typeface="Aileron"/>
              </a:rPr>
              <a:t> </a:t>
            </a:r>
            <a:r>
              <a:rPr lang="en-US" sz="1200" dirty="0" err="1">
                <a:latin typeface="Aileron"/>
              </a:rPr>
              <a:t>barang</a:t>
            </a:r>
            <a:r>
              <a:rPr lang="en-US" sz="1200" dirty="0">
                <a:latin typeface="Aileron"/>
              </a:rPr>
              <a:t>/</a:t>
            </a:r>
            <a:r>
              <a:rPr lang="en-US" sz="1200" dirty="0" err="1">
                <a:latin typeface="Aileron"/>
              </a:rPr>
              <a:t>makanan</a:t>
            </a:r>
            <a:r>
              <a:rPr lang="en-US" sz="1200" dirty="0">
                <a:latin typeface="Aileron"/>
              </a:rPr>
              <a:t> (%)</a:t>
            </a:r>
            <a:endParaRPr lang="id-ID" sz="1200" dirty="0">
              <a:latin typeface="Aileron"/>
            </a:endParaRPr>
          </a:p>
        </p:txBody>
      </p:sp>
      <p:pic>
        <p:nvPicPr>
          <p:cNvPr id="12" name="Picture 11" descr="WhatsApp Image 2020-07-15 at 11.54.20 PM.jpeg">
            <a:extLst>
              <a:ext uri="{FF2B5EF4-FFF2-40B4-BE49-F238E27FC236}">
                <a16:creationId xmlns:a16="http://schemas.microsoft.com/office/drawing/2014/main" id="{1337D91D-2BED-8741-9AAB-E6D85D030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t="4315" r="20251" b="17309"/>
          <a:stretch/>
        </p:blipFill>
        <p:spPr>
          <a:xfrm>
            <a:off x="9876418" y="4590597"/>
            <a:ext cx="1948721" cy="2039843"/>
          </a:xfrm>
          <a:prstGeom prst="rect">
            <a:avLst/>
          </a:prstGeom>
        </p:spPr>
      </p:pic>
      <p:pic>
        <p:nvPicPr>
          <p:cNvPr id="13" name="Picture 12" descr="WhatsApp Image 2020-07-15 at 11.54.20 PM (2).jpeg">
            <a:extLst>
              <a:ext uri="{FF2B5EF4-FFF2-40B4-BE49-F238E27FC236}">
                <a16:creationId xmlns:a16="http://schemas.microsoft.com/office/drawing/2014/main" id="{5E92D1B5-5261-2642-8B0D-C65F5F5BD2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074"/>
          <a:stretch/>
        </p:blipFill>
        <p:spPr>
          <a:xfrm>
            <a:off x="7420792" y="4600153"/>
            <a:ext cx="1951963" cy="2030287"/>
          </a:xfrm>
          <a:prstGeom prst="rect">
            <a:avLst/>
          </a:prstGeom>
        </p:spPr>
      </p:pic>
      <p:pic>
        <p:nvPicPr>
          <p:cNvPr id="14" name="Picture 13" descr="WhatsApp Image 2020-07-16 at 12.05.08 AM.jpeg">
            <a:extLst>
              <a:ext uri="{FF2B5EF4-FFF2-40B4-BE49-F238E27FC236}">
                <a16:creationId xmlns:a16="http://schemas.microsoft.com/office/drawing/2014/main" id="{DB997D34-511E-A242-9DA3-64BEBB153F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 b="16244"/>
          <a:stretch/>
        </p:blipFill>
        <p:spPr>
          <a:xfrm>
            <a:off x="9862069" y="2631871"/>
            <a:ext cx="1961051" cy="1700647"/>
          </a:xfrm>
          <a:prstGeom prst="rect">
            <a:avLst/>
          </a:prstGeom>
        </p:spPr>
      </p:pic>
      <p:pic>
        <p:nvPicPr>
          <p:cNvPr id="15" name="Picture 14" descr="IMG_0780-min.JPG">
            <a:extLst>
              <a:ext uri="{FF2B5EF4-FFF2-40B4-BE49-F238E27FC236}">
                <a16:creationId xmlns:a16="http://schemas.microsoft.com/office/drawing/2014/main" id="{45F075D5-9DD9-1546-B5B3-75C9E3636D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t="17409" r="10642" b="17679"/>
          <a:stretch/>
        </p:blipFill>
        <p:spPr>
          <a:xfrm>
            <a:off x="7420792" y="2649693"/>
            <a:ext cx="1961051" cy="17006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7F030C-96A2-EE41-B93C-F204BFFE486A}"/>
              </a:ext>
            </a:extLst>
          </p:cNvPr>
          <p:cNvSpPr txBox="1"/>
          <p:nvPr/>
        </p:nvSpPr>
        <p:spPr>
          <a:xfrm>
            <a:off x="8612080" y="2650355"/>
            <a:ext cx="769763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Bang 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CADA14-2CAD-B94A-837F-874DA390EC98}"/>
              </a:ext>
            </a:extLst>
          </p:cNvPr>
          <p:cNvSpPr txBox="1"/>
          <p:nvPr/>
        </p:nvSpPr>
        <p:spPr>
          <a:xfrm>
            <a:off x="10231466" y="2631765"/>
            <a:ext cx="1591654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RM. </a:t>
            </a:r>
            <a:r>
              <a:rPr lang="en-US" sz="1500" dirty="0" err="1"/>
              <a:t>Cinto</a:t>
            </a:r>
            <a:r>
              <a:rPr lang="en-US" sz="1500" dirty="0"/>
              <a:t> </a:t>
            </a:r>
            <a:r>
              <a:rPr lang="en-US" sz="1500" dirty="0" err="1"/>
              <a:t>Minang</a:t>
            </a:r>
            <a:endParaRPr lang="en-US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CB2658-4262-CA48-A38A-BF380C77CDCB}"/>
              </a:ext>
            </a:extLst>
          </p:cNvPr>
          <p:cNvSpPr txBox="1"/>
          <p:nvPr/>
        </p:nvSpPr>
        <p:spPr>
          <a:xfrm>
            <a:off x="7414852" y="4600154"/>
            <a:ext cx="780022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Pak </a:t>
            </a:r>
            <a:r>
              <a:rPr lang="en-US" sz="1500" dirty="0" err="1"/>
              <a:t>Eko</a:t>
            </a:r>
            <a:endParaRPr lang="en-US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08B77A-338D-144B-B0E1-807E2F8C2739}"/>
              </a:ext>
            </a:extLst>
          </p:cNvPr>
          <p:cNvSpPr txBox="1"/>
          <p:nvPr/>
        </p:nvSpPr>
        <p:spPr>
          <a:xfrm>
            <a:off x="9876418" y="4590597"/>
            <a:ext cx="1146468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Bang </a:t>
            </a:r>
            <a:r>
              <a:rPr lang="en-US" sz="1500" dirty="0" err="1"/>
              <a:t>Muslih</a:t>
            </a:r>
            <a:endParaRPr lang="en-US" sz="1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A4C559-060E-7049-9D02-F36EA629986F}"/>
              </a:ext>
            </a:extLst>
          </p:cNvPr>
          <p:cNvSpPr txBox="1"/>
          <p:nvPr/>
        </p:nvSpPr>
        <p:spPr>
          <a:xfrm>
            <a:off x="8816256" y="3012659"/>
            <a:ext cx="577402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-50%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A88F3-5D85-6C44-A267-3181295FEF24}"/>
              </a:ext>
            </a:extLst>
          </p:cNvPr>
          <p:cNvSpPr txBox="1"/>
          <p:nvPr/>
        </p:nvSpPr>
        <p:spPr>
          <a:xfrm>
            <a:off x="7423136" y="4970683"/>
            <a:ext cx="675185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-100%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2C7ABD-9E4E-E141-B530-203DED426C5A}"/>
              </a:ext>
            </a:extLst>
          </p:cNvPr>
          <p:cNvSpPr txBox="1"/>
          <p:nvPr/>
        </p:nvSpPr>
        <p:spPr>
          <a:xfrm>
            <a:off x="11245718" y="3006558"/>
            <a:ext cx="577402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-70%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C57E59-C18E-1B4E-9DB1-A197810C60FE}"/>
              </a:ext>
            </a:extLst>
          </p:cNvPr>
          <p:cNvSpPr txBox="1"/>
          <p:nvPr/>
        </p:nvSpPr>
        <p:spPr>
          <a:xfrm>
            <a:off x="9872695" y="4970682"/>
            <a:ext cx="675185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-100%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AD678F-9F79-1F48-ADD9-AD32087BDE20}"/>
              </a:ext>
            </a:extLst>
          </p:cNvPr>
          <p:cNvSpPr txBox="1"/>
          <p:nvPr/>
        </p:nvSpPr>
        <p:spPr>
          <a:xfrm>
            <a:off x="2168330" y="1785255"/>
            <a:ext cx="36728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Aileron"/>
                <a:cs typeface="Aileron"/>
              </a:rPr>
              <a:t>*Data </a:t>
            </a:r>
            <a:r>
              <a:rPr lang="en-US" sz="900" i="1" dirty="0" err="1">
                <a:latin typeface="Aileron"/>
                <a:cs typeface="Aileron"/>
              </a:rPr>
              <a:t>diambil</a:t>
            </a:r>
            <a:r>
              <a:rPr lang="en-US" sz="900" i="1" dirty="0">
                <a:latin typeface="Aileron"/>
                <a:cs typeface="Aileron"/>
              </a:rPr>
              <a:t> pada </a:t>
            </a:r>
            <a:r>
              <a:rPr lang="en-US" sz="900" i="1" dirty="0" err="1">
                <a:latin typeface="Aileron"/>
                <a:cs typeface="Aileron"/>
              </a:rPr>
              <a:t>bulan</a:t>
            </a:r>
            <a:r>
              <a:rPr lang="en-US" sz="900" i="1" dirty="0">
                <a:latin typeface="Aileron"/>
                <a:cs typeface="Aileron"/>
              </a:rPr>
              <a:t> </a:t>
            </a:r>
            <a:r>
              <a:rPr lang="en-US" sz="900" i="1" dirty="0" err="1">
                <a:latin typeface="Aileron"/>
                <a:cs typeface="Aileron"/>
              </a:rPr>
              <a:t>Agustus</a:t>
            </a:r>
            <a:r>
              <a:rPr lang="en-US" sz="900" i="1" dirty="0">
                <a:latin typeface="Aileron"/>
                <a:cs typeface="Aileron"/>
              </a:rPr>
              <a:t> 2020 </a:t>
            </a:r>
            <a:r>
              <a:rPr lang="en-US" sz="900" i="1" dirty="0" err="1">
                <a:latin typeface="Aileron"/>
                <a:cs typeface="Aileron"/>
              </a:rPr>
              <a:t>dari</a:t>
            </a:r>
            <a:r>
              <a:rPr lang="en-US" sz="900" i="1" dirty="0">
                <a:latin typeface="Aileron"/>
                <a:cs typeface="Aileron"/>
              </a:rPr>
              <a:t> 32 </a:t>
            </a:r>
            <a:r>
              <a:rPr lang="en-US" sz="900" i="1" dirty="0" err="1">
                <a:latin typeface="Aileron"/>
                <a:cs typeface="Aileron"/>
              </a:rPr>
              <a:t>responden</a:t>
            </a:r>
            <a:r>
              <a:rPr lang="en-US" sz="900" i="1" dirty="0">
                <a:latin typeface="Aileron"/>
                <a:cs typeface="Aileron"/>
              </a:rPr>
              <a:t> </a:t>
            </a:r>
            <a:r>
              <a:rPr lang="en-US" sz="900" i="1" dirty="0" err="1">
                <a:latin typeface="Aileron"/>
                <a:cs typeface="Aileron"/>
              </a:rPr>
              <a:t>pengemudi</a:t>
            </a:r>
            <a:r>
              <a:rPr lang="en-US" sz="900" i="1" dirty="0">
                <a:latin typeface="Aileron"/>
                <a:cs typeface="Aileron"/>
              </a:rPr>
              <a:t> </a:t>
            </a:r>
            <a:r>
              <a:rPr lang="en-US" sz="900" i="1" dirty="0" err="1">
                <a:latin typeface="Aileron"/>
                <a:cs typeface="Aileron"/>
              </a:rPr>
              <a:t>ojol</a:t>
            </a:r>
            <a:endParaRPr lang="en-US" sz="900" i="1" dirty="0">
              <a:latin typeface="Aileron"/>
              <a:cs typeface="Ailero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6AF01D-9F95-D84C-830B-FE95355DB3A9}"/>
              </a:ext>
            </a:extLst>
          </p:cNvPr>
          <p:cNvSpPr txBox="1"/>
          <p:nvPr/>
        </p:nvSpPr>
        <p:spPr>
          <a:xfrm>
            <a:off x="7323334" y="1790818"/>
            <a:ext cx="18325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latin typeface="Aileron"/>
                <a:cs typeface="Aileron"/>
              </a:rPr>
              <a:t>*Data </a:t>
            </a:r>
            <a:r>
              <a:rPr lang="en-US" sz="900" i="1" dirty="0" err="1">
                <a:latin typeface="Aileron"/>
                <a:cs typeface="Aileron"/>
              </a:rPr>
              <a:t>diambil</a:t>
            </a:r>
            <a:r>
              <a:rPr lang="en-US" sz="900" i="1" dirty="0">
                <a:latin typeface="Aileron"/>
                <a:cs typeface="Aileron"/>
              </a:rPr>
              <a:t> pada </a:t>
            </a:r>
            <a:r>
              <a:rPr lang="en-US" sz="900" i="1" dirty="0" err="1">
                <a:latin typeface="Aileron"/>
                <a:cs typeface="Aileron"/>
              </a:rPr>
              <a:t>bulan</a:t>
            </a:r>
            <a:r>
              <a:rPr lang="en-US" sz="900" i="1" dirty="0">
                <a:latin typeface="Aileron"/>
                <a:cs typeface="Aileron"/>
              </a:rPr>
              <a:t> </a:t>
            </a:r>
            <a:r>
              <a:rPr lang="en-US" sz="900" i="1" dirty="0" err="1">
                <a:latin typeface="Aileron"/>
                <a:cs typeface="Aileron"/>
              </a:rPr>
              <a:t>Juli</a:t>
            </a:r>
            <a:r>
              <a:rPr lang="en-US" sz="900" i="1" dirty="0">
                <a:latin typeface="Aileron"/>
                <a:cs typeface="Aileron"/>
              </a:rPr>
              <a:t>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50E1BE-31B3-6D45-8797-6BEA91C1C8DC}"/>
              </a:ext>
            </a:extLst>
          </p:cNvPr>
          <p:cNvSpPr txBox="1"/>
          <p:nvPr/>
        </p:nvSpPr>
        <p:spPr>
          <a:xfrm>
            <a:off x="8816256" y="3389244"/>
            <a:ext cx="577402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751D15"/>
                </a:solidFill>
              </a:rPr>
              <a:t>-50%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1D2691-1CE8-3641-8285-1599C2C31CAF}"/>
              </a:ext>
            </a:extLst>
          </p:cNvPr>
          <p:cNvSpPr txBox="1"/>
          <p:nvPr/>
        </p:nvSpPr>
        <p:spPr>
          <a:xfrm>
            <a:off x="11245718" y="3383680"/>
            <a:ext cx="577402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-50%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F14744-2B86-774D-88FC-B46AFE867A44}"/>
              </a:ext>
            </a:extLst>
          </p:cNvPr>
          <p:cNvSpPr txBox="1"/>
          <p:nvPr/>
        </p:nvSpPr>
        <p:spPr>
          <a:xfrm>
            <a:off x="7423136" y="5339420"/>
            <a:ext cx="577402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-50%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9EB644-7FBF-F141-A18D-E601CF4340C1}"/>
              </a:ext>
            </a:extLst>
          </p:cNvPr>
          <p:cNvSpPr txBox="1"/>
          <p:nvPr/>
        </p:nvSpPr>
        <p:spPr>
          <a:xfrm>
            <a:off x="9872695" y="5339420"/>
            <a:ext cx="577402" cy="323165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-50%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6B7C1B-1D12-3248-85BD-ADC63A1E7B52}"/>
              </a:ext>
            </a:extLst>
          </p:cNvPr>
          <p:cNvSpPr txBox="1"/>
          <p:nvPr/>
        </p:nvSpPr>
        <p:spPr>
          <a:xfrm>
            <a:off x="9557811" y="6582789"/>
            <a:ext cx="23807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>
                <a:latin typeface="Aileron"/>
                <a:cs typeface="Aileron"/>
              </a:rPr>
              <a:t>Sumber</a:t>
            </a:r>
            <a:r>
              <a:rPr lang="en-US" sz="900" i="1" dirty="0">
                <a:latin typeface="Aileron"/>
                <a:cs typeface="Aileron"/>
              </a:rPr>
              <a:t> data dan </a:t>
            </a:r>
            <a:r>
              <a:rPr lang="en-US" sz="900" i="1" dirty="0" err="1">
                <a:latin typeface="Aileron"/>
                <a:cs typeface="Aileron"/>
              </a:rPr>
              <a:t>gambar</a:t>
            </a:r>
            <a:r>
              <a:rPr lang="en-US" sz="900" i="1" dirty="0">
                <a:latin typeface="Aileron"/>
                <a:cs typeface="Aileron"/>
              </a:rPr>
              <a:t>: </a:t>
            </a:r>
            <a:r>
              <a:rPr lang="en-US" sz="900" i="1" dirty="0" err="1">
                <a:latin typeface="Aileron"/>
                <a:cs typeface="Aileron"/>
              </a:rPr>
              <a:t>Rame-Rame</a:t>
            </a:r>
            <a:r>
              <a:rPr lang="en-US" sz="900" i="1" dirty="0">
                <a:latin typeface="Aileron"/>
                <a:cs typeface="Aileron"/>
              </a:rPr>
              <a:t> Jakarta</a:t>
            </a:r>
          </a:p>
        </p:txBody>
      </p:sp>
    </p:spTree>
    <p:extLst>
      <p:ext uri="{BB962C8B-B14F-4D97-AF65-F5344CB8AC3E}">
        <p14:creationId xmlns:p14="http://schemas.microsoft.com/office/powerpoint/2010/main" val="313057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7FEC-AC2C-FA48-B792-4773D1B61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4454A-1B28-5345-8604-689630FC02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AFFF9-909D-BF4D-B9C8-A5F21806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0"/>
            <a:ext cx="121835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67ABD5-9767-954C-B81B-930B8CFDE091}"/>
              </a:ext>
            </a:extLst>
          </p:cNvPr>
          <p:cNvSpPr/>
          <p:nvPr/>
        </p:nvSpPr>
        <p:spPr>
          <a:xfrm>
            <a:off x="2254902" y="2007263"/>
            <a:ext cx="4683188" cy="1693879"/>
          </a:xfrm>
          <a:prstGeom prst="rect">
            <a:avLst/>
          </a:prstGeom>
          <a:solidFill>
            <a:srgbClr val="F9B9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95DE6C-E2D6-6C47-84C9-62D768C483AA}"/>
              </a:ext>
            </a:extLst>
          </p:cNvPr>
          <p:cNvSpPr txBox="1">
            <a:spLocks/>
          </p:cNvSpPr>
          <p:nvPr/>
        </p:nvSpPr>
        <p:spPr>
          <a:xfrm>
            <a:off x="2286346" y="2089846"/>
            <a:ext cx="4651743" cy="16938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Meski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menghadapi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banyak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tantangan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,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frekuensi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mobilitas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dan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jumlah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pelaku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sektor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informal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justru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meningkat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selama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 </a:t>
            </a:r>
            <a:r>
              <a:rPr lang="en-US" sz="2400" b="1" dirty="0" err="1">
                <a:solidFill>
                  <a:srgbClr val="751D15"/>
                </a:solidFill>
                <a:latin typeface="Aileron"/>
                <a:cs typeface="Aileron"/>
              </a:rPr>
              <a:t>pandemi</a:t>
            </a:r>
            <a:r>
              <a:rPr lang="en-US" sz="2400" b="1" dirty="0">
                <a:solidFill>
                  <a:srgbClr val="751D15"/>
                </a:solidFill>
                <a:latin typeface="Aileron"/>
                <a:cs typeface="Aileron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7078E9-FBAF-A04D-B1EC-9FAA9AD78D8F}"/>
              </a:ext>
            </a:extLst>
          </p:cNvPr>
          <p:cNvSpPr txBox="1"/>
          <p:nvPr/>
        </p:nvSpPr>
        <p:spPr>
          <a:xfrm>
            <a:off x="9625013" y="2024063"/>
            <a:ext cx="1207382" cy="338554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Bang </a:t>
            </a:r>
            <a:r>
              <a:rPr lang="en-US" sz="1600" dirty="0" err="1"/>
              <a:t>Muslih</a:t>
            </a:r>
            <a:endParaRPr lang="en-US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C146AC-7910-4341-826A-C3B8D33915EC}"/>
              </a:ext>
            </a:extLst>
          </p:cNvPr>
          <p:cNvSpPr txBox="1">
            <a:spLocks/>
          </p:cNvSpPr>
          <p:nvPr/>
        </p:nvSpPr>
        <p:spPr>
          <a:xfrm>
            <a:off x="9532631" y="2353594"/>
            <a:ext cx="2599528" cy="186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ileron"/>
                <a:cs typeface="Aileron"/>
              </a:rPr>
              <a:t>Penjual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telor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gulung</a:t>
            </a:r>
            <a:endParaRPr lang="en-US" sz="1600" dirty="0">
              <a:latin typeface="Aileron"/>
              <a:cs typeface="Aileron"/>
            </a:endParaRP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ileron"/>
                <a:cs typeface="Aileron"/>
              </a:rPr>
              <a:t>Mobilitas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meningkat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akibat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pandemi</a:t>
            </a:r>
            <a:endParaRPr lang="en-US" sz="1600" dirty="0">
              <a:latin typeface="Aileron"/>
              <a:cs typeface="Aileron"/>
            </a:endParaRP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ileron"/>
                <a:cs typeface="Aileron"/>
              </a:rPr>
              <a:t>Lokasi </a:t>
            </a:r>
            <a:r>
              <a:rPr lang="en-US" sz="1600" dirty="0" err="1">
                <a:latin typeface="Aileron"/>
                <a:cs typeface="Aileron"/>
              </a:rPr>
              <a:t>usaha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awal</a:t>
            </a:r>
            <a:r>
              <a:rPr lang="en-US" sz="1600" dirty="0">
                <a:latin typeface="Aileron"/>
                <a:cs typeface="Aileron"/>
              </a:rPr>
              <a:t> di </a:t>
            </a:r>
            <a:r>
              <a:rPr lang="en-US" sz="1600" dirty="0" err="1">
                <a:latin typeface="Aileron"/>
                <a:cs typeface="Aileron"/>
              </a:rPr>
              <a:t>belakang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Unika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Atma</a:t>
            </a:r>
            <a:r>
              <a:rPr lang="en-US" sz="1600" dirty="0">
                <a:latin typeface="Aileron"/>
                <a:cs typeface="Aileron"/>
              </a:rPr>
              <a:t> Jaya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ileron"/>
                <a:cs typeface="Aileron"/>
              </a:rPr>
              <a:t>Berpindah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ke</a:t>
            </a:r>
            <a:r>
              <a:rPr lang="en-US" sz="1600" dirty="0">
                <a:latin typeface="Aileron"/>
                <a:cs typeface="Aileron"/>
              </a:rPr>
              <a:t> Jl. </a:t>
            </a:r>
            <a:r>
              <a:rPr lang="en-US" sz="1600" dirty="0" err="1">
                <a:latin typeface="Aileron"/>
                <a:cs typeface="Aileron"/>
              </a:rPr>
              <a:t>Komando</a:t>
            </a:r>
            <a:r>
              <a:rPr lang="en-US" sz="1600" dirty="0">
                <a:latin typeface="Aileron"/>
                <a:cs typeface="Aileron"/>
              </a:rPr>
              <a:t> Raya, </a:t>
            </a:r>
            <a:r>
              <a:rPr lang="en-US" sz="1600" dirty="0" err="1">
                <a:latin typeface="Aileron"/>
                <a:cs typeface="Aileron"/>
              </a:rPr>
              <a:t>belakang</a:t>
            </a:r>
            <a:r>
              <a:rPr lang="en-US" sz="1600" dirty="0">
                <a:latin typeface="Aileron"/>
                <a:cs typeface="Aileron"/>
              </a:rPr>
              <a:t> WTC 3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ileron"/>
                <a:cs typeface="Aileron"/>
              </a:rPr>
              <a:t>Berpindah</a:t>
            </a:r>
            <a:r>
              <a:rPr lang="en-US" sz="1600" dirty="0">
                <a:latin typeface="Aileron"/>
                <a:cs typeface="Aileron"/>
              </a:rPr>
              <a:t> </a:t>
            </a:r>
            <a:r>
              <a:rPr lang="en-US" sz="1600" dirty="0" err="1">
                <a:latin typeface="Aileron"/>
                <a:cs typeface="Aileron"/>
              </a:rPr>
              <a:t>sejauh</a:t>
            </a:r>
            <a:r>
              <a:rPr lang="en-US" sz="1600" dirty="0">
                <a:latin typeface="Aileron"/>
                <a:cs typeface="Aileron"/>
              </a:rPr>
              <a:t> 1,3km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5F28E6-1297-6246-8C0E-EF9C6357D72A}"/>
              </a:ext>
            </a:extLst>
          </p:cNvPr>
          <p:cNvSpPr txBox="1">
            <a:spLocks/>
          </p:cNvSpPr>
          <p:nvPr/>
        </p:nvSpPr>
        <p:spPr>
          <a:xfrm>
            <a:off x="2184169" y="3806949"/>
            <a:ext cx="4753920" cy="313363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d-ID" sz="1800" dirty="0">
                <a:solidFill>
                  <a:srgbClr val="751D15"/>
                </a:solidFill>
                <a:latin typeface="Aileron"/>
                <a:cs typeface="Aileron"/>
              </a:rPr>
              <a:t>Frekuensi mobilitas meningkat:</a:t>
            </a:r>
            <a:endParaRPr lang="id-ID" sz="18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  <a:p>
            <a:pPr marL="179388" indent="-179388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Pola pergerakan masyarakat menurun, sehingga pedagang informal harus berkeliling lebih jauh atau mencari rute baru akibat pembatasan akses</a:t>
            </a:r>
          </a:p>
          <a:p>
            <a:pPr algn="l"/>
            <a:r>
              <a:rPr lang="id-ID" sz="1800" dirty="0">
                <a:solidFill>
                  <a:srgbClr val="751D15"/>
                </a:solidFill>
                <a:latin typeface="Aileron"/>
                <a:cs typeface="Aileron"/>
              </a:rPr>
              <a:t>Jumlah pelaku usaha informal meningkat: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id-ID" sz="1800" dirty="0">
                <a:solidFill>
                  <a:schemeClr val="bg1">
                    <a:lumMod val="50000"/>
                  </a:schemeClr>
                </a:solidFill>
                <a:latin typeface="Aileron"/>
                <a:cs typeface="Aileron"/>
              </a:rPr>
              <a:t>PHK massal dan pemotongan upah menyebabkan banyak pegawai sektor formal yang beralih ke sektor informal.</a:t>
            </a:r>
          </a:p>
          <a:p>
            <a:pPr marL="179388" indent="-179388" algn="l">
              <a:buFont typeface="Arial" pitchFamily="34" charset="0"/>
              <a:buChar char="•"/>
            </a:pPr>
            <a:endParaRPr lang="id-ID" sz="18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  <a:p>
            <a:pPr marL="222250" indent="-222250" algn="l">
              <a:buFont typeface="Arial" pitchFamily="34" charset="0"/>
              <a:buChar char="•"/>
            </a:pPr>
            <a:endParaRPr lang="id-ID" sz="1800" dirty="0">
              <a:solidFill>
                <a:schemeClr val="bg1">
                  <a:lumMod val="50000"/>
                </a:schemeClr>
              </a:solidFill>
              <a:latin typeface="Aileron"/>
              <a:cs typeface="Aileron"/>
            </a:endParaRPr>
          </a:p>
        </p:txBody>
      </p:sp>
      <p:pic>
        <p:nvPicPr>
          <p:cNvPr id="11" name="Picture 10" descr="WhatsApp Image 2020-07-15 at 11.54.20 PM.jpeg">
            <a:extLst>
              <a:ext uri="{FF2B5EF4-FFF2-40B4-BE49-F238E27FC236}">
                <a16:creationId xmlns:a16="http://schemas.microsoft.com/office/drawing/2014/main" id="{964587C5-2205-464D-8EAA-D068BD9C2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t="4315" r="9014" b="17309"/>
          <a:stretch/>
        </p:blipFill>
        <p:spPr>
          <a:xfrm>
            <a:off x="7112221" y="2024063"/>
            <a:ext cx="2338661" cy="2039843"/>
          </a:xfrm>
          <a:prstGeom prst="rect">
            <a:avLst/>
          </a:prstGeom>
        </p:spPr>
      </p:pic>
      <p:pic>
        <p:nvPicPr>
          <p:cNvPr id="12" name="Picture 11" descr="A person holding a bowl of food&#10;&#10;Description automatically generated with low confidence">
            <a:extLst>
              <a:ext uri="{FF2B5EF4-FFF2-40B4-BE49-F238E27FC236}">
                <a16:creationId xmlns:a16="http://schemas.microsoft.com/office/drawing/2014/main" id="{1F73DD9A-866A-0647-9C8D-D3FB7596D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70" t="17224" b="1034"/>
          <a:stretch/>
        </p:blipFill>
        <p:spPr>
          <a:xfrm>
            <a:off x="7112221" y="4259437"/>
            <a:ext cx="2334813" cy="2014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ECBAB8-DA07-334D-B7A1-32A61CD87CF1}"/>
              </a:ext>
            </a:extLst>
          </p:cNvPr>
          <p:cNvSpPr txBox="1"/>
          <p:nvPr/>
        </p:nvSpPr>
        <p:spPr>
          <a:xfrm>
            <a:off x="9625013" y="4259437"/>
            <a:ext cx="896784" cy="338554"/>
          </a:xfrm>
          <a:prstGeom prst="rect">
            <a:avLst/>
          </a:prstGeom>
          <a:solidFill>
            <a:srgbClr val="FBB50A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Pak Budi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8657FD5-B5F6-8D46-A832-5F166E68D53A}"/>
              </a:ext>
            </a:extLst>
          </p:cNvPr>
          <p:cNvSpPr txBox="1">
            <a:spLocks/>
          </p:cNvSpPr>
          <p:nvPr/>
        </p:nvSpPr>
        <p:spPr>
          <a:xfrm>
            <a:off x="9532631" y="4601559"/>
            <a:ext cx="2599528" cy="1619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420" dirty="0" err="1">
                <a:latin typeface="Aileron"/>
                <a:cs typeface="Aileron"/>
              </a:rPr>
              <a:t>Penjual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tahu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aci</a:t>
            </a:r>
            <a:r>
              <a:rPr lang="en-US" sz="1420" dirty="0">
                <a:latin typeface="Aileron"/>
                <a:cs typeface="Aileron"/>
              </a:rPr>
              <a:t> &amp; </a:t>
            </a:r>
            <a:r>
              <a:rPr lang="en-US" sz="1420" dirty="0" err="1">
                <a:latin typeface="Aileron"/>
                <a:cs typeface="Aileron"/>
              </a:rPr>
              <a:t>teh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poci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Tebet</a:t>
            </a:r>
            <a:r>
              <a:rPr lang="en-US" sz="1420" dirty="0">
                <a:latin typeface="Aileron"/>
                <a:cs typeface="Aileron"/>
              </a:rPr>
              <a:t>, Jakarta Selatan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420" dirty="0" err="1">
                <a:latin typeface="Aileron"/>
                <a:cs typeface="Aileron"/>
              </a:rPr>
              <a:t>Sebelumnya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bekerja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sebagai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pegawai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kantor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jasa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konstruksi</a:t>
            </a:r>
            <a:endParaRPr lang="en-US" sz="1420" dirty="0">
              <a:latin typeface="Aileron"/>
              <a:cs typeface="Aileron"/>
            </a:endParaRP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US" sz="1420" dirty="0" err="1">
                <a:latin typeface="Aileron"/>
                <a:cs typeface="Aileron"/>
              </a:rPr>
              <a:t>Beralih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ke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sektor</a:t>
            </a:r>
            <a:r>
              <a:rPr lang="en-US" sz="1420" dirty="0">
                <a:latin typeface="Aileron"/>
                <a:cs typeface="Aileron"/>
              </a:rPr>
              <a:t> informal </a:t>
            </a:r>
            <a:r>
              <a:rPr lang="en-US" sz="1420" dirty="0" err="1">
                <a:latin typeface="Aileron"/>
                <a:cs typeface="Aileron"/>
              </a:rPr>
              <a:t>semenjak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pandemi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akibat</a:t>
            </a:r>
            <a:r>
              <a:rPr lang="en-US" sz="1420" dirty="0">
                <a:latin typeface="Aileron"/>
                <a:cs typeface="Aileron"/>
              </a:rPr>
              <a:t> </a:t>
            </a:r>
            <a:r>
              <a:rPr lang="en-US" sz="1420" dirty="0" err="1">
                <a:latin typeface="Aileron"/>
                <a:cs typeface="Aileron"/>
              </a:rPr>
              <a:t>terkena</a:t>
            </a:r>
            <a:r>
              <a:rPr lang="en-US" sz="1420" dirty="0">
                <a:latin typeface="Aileron"/>
                <a:cs typeface="Aileron"/>
              </a:rPr>
              <a:t> PHK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598A21-66DF-1F4D-98D6-C7FFBC4A905A}"/>
              </a:ext>
            </a:extLst>
          </p:cNvPr>
          <p:cNvSpPr txBox="1"/>
          <p:nvPr/>
        </p:nvSpPr>
        <p:spPr>
          <a:xfrm>
            <a:off x="9557811" y="6582789"/>
            <a:ext cx="23807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err="1">
                <a:latin typeface="Aileron"/>
                <a:cs typeface="Aileron"/>
              </a:rPr>
              <a:t>Sumber</a:t>
            </a:r>
            <a:r>
              <a:rPr lang="en-US" sz="900" i="1" dirty="0">
                <a:latin typeface="Aileron"/>
                <a:cs typeface="Aileron"/>
              </a:rPr>
              <a:t> data dan </a:t>
            </a:r>
            <a:r>
              <a:rPr lang="en-US" sz="900" i="1" dirty="0" err="1">
                <a:latin typeface="Aileron"/>
                <a:cs typeface="Aileron"/>
              </a:rPr>
              <a:t>gambar</a:t>
            </a:r>
            <a:r>
              <a:rPr lang="en-US" sz="900" i="1" dirty="0">
                <a:latin typeface="Aileron"/>
                <a:cs typeface="Aileron"/>
              </a:rPr>
              <a:t>: </a:t>
            </a:r>
            <a:r>
              <a:rPr lang="en-US" sz="900" i="1" dirty="0" err="1">
                <a:latin typeface="Aileron"/>
                <a:cs typeface="Aileron"/>
              </a:rPr>
              <a:t>Rame-Rame</a:t>
            </a:r>
            <a:r>
              <a:rPr lang="en-US" sz="900" i="1" dirty="0">
                <a:latin typeface="Aileron"/>
                <a:cs typeface="Aileron"/>
              </a:rPr>
              <a:t> Jakarta</a:t>
            </a:r>
          </a:p>
        </p:txBody>
      </p:sp>
    </p:spTree>
    <p:extLst>
      <p:ext uri="{BB962C8B-B14F-4D97-AF65-F5344CB8AC3E}">
        <p14:creationId xmlns:p14="http://schemas.microsoft.com/office/powerpoint/2010/main" val="2695513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845</Words>
  <Application>Microsoft Macintosh PowerPoint</Application>
  <PresentationFormat>Widescreen</PresentationFormat>
  <Paragraphs>127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Aileron</vt:lpstr>
      <vt:lpstr>Aileron Heavy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bagian kln</dc:creator>
  <cp:lastModifiedBy>bagian kln</cp:lastModifiedBy>
  <cp:revision>12</cp:revision>
  <dcterms:created xsi:type="dcterms:W3CDTF">2021-08-18T01:49:29Z</dcterms:created>
  <dcterms:modified xsi:type="dcterms:W3CDTF">2021-08-28T08:26:32Z</dcterms:modified>
</cp:coreProperties>
</file>